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86" r:id="rId2"/>
    <p:sldId id="277" r:id="rId3"/>
    <p:sldId id="278" r:id="rId4"/>
    <p:sldId id="280" r:id="rId5"/>
    <p:sldId id="281" r:id="rId6"/>
    <p:sldId id="274" r:id="rId7"/>
    <p:sldId id="263" r:id="rId8"/>
    <p:sldId id="256" r:id="rId9"/>
    <p:sldId id="260" r:id="rId10"/>
    <p:sldId id="264" r:id="rId11"/>
    <p:sldId id="268" r:id="rId12"/>
    <p:sldId id="272" r:id="rId13"/>
    <p:sldId id="269" r:id="rId14"/>
    <p:sldId id="271" r:id="rId15"/>
    <p:sldId id="287" r:id="rId16"/>
    <p:sldId id="261" r:id="rId17"/>
  </p:sldIdLst>
  <p:sldSz cx="12192000" cy="6858000"/>
  <p:notesSz cx="6797675" cy="9926638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12" autoAdjust="0"/>
  </p:normalViewPr>
  <p:slideViewPr>
    <p:cSldViewPr snapToGrid="0">
      <p:cViewPr varScale="1">
        <p:scale>
          <a:sx n="114" d="100"/>
          <a:sy n="114" d="100"/>
        </p:scale>
        <p:origin x="47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nelson.cfp.upv.es\CFP\TTPP\Feria\ACTIVA%20TU%20FUTURO%202021-2022\IMPACTOS\AlumnosImpactosExcel2022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nelson.cfp.upv.es\CFP\TTPP\Feria\ACTIVA%20TU%20FUTURO%202021-2022\IMPACTOS\AlumnosImpactosExcel2022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213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dirty="0"/>
              <a:t>Matrículas TTPP - VI Jornadas ATF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1-A5FA-40EA-A325-CA2F5367EA61}"/>
              </c:ext>
            </c:extLst>
          </c:dPt>
          <c:dPt>
            <c:idx val="1"/>
            <c:bubble3D val="0"/>
            <c:spPr>
              <a:solidFill>
                <a:schemeClr val="accent2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3-A5FA-40EA-A325-CA2F5367EA61}"/>
              </c:ext>
            </c:extLst>
          </c:dPt>
          <c:dPt>
            <c:idx val="2"/>
            <c:bubble3D val="0"/>
            <c:spPr>
              <a:solidFill>
                <a:schemeClr val="accent3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5-A5FA-40EA-A325-CA2F5367EA61}"/>
              </c:ext>
            </c:extLst>
          </c:dPt>
          <c:dPt>
            <c:idx val="3"/>
            <c:bubble3D val="0"/>
            <c:spPr>
              <a:solidFill>
                <a:schemeClr val="accent4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7-A5FA-40EA-A325-CA2F5367EA61}"/>
              </c:ext>
            </c:extLst>
          </c:dPt>
          <c:dPt>
            <c:idx val="4"/>
            <c:bubble3D val="0"/>
            <c:spPr>
              <a:solidFill>
                <a:schemeClr val="accent5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9-A5FA-40EA-A325-CA2F5367EA61}"/>
              </c:ext>
            </c:extLst>
          </c:dPt>
          <c:dPt>
            <c:idx val="5"/>
            <c:bubble3D val="0"/>
            <c:spPr>
              <a:solidFill>
                <a:schemeClr val="accent6">
                  <a:shade val="80000"/>
                  <a:satMod val="150000"/>
                </a:schemeClr>
              </a:solidFill>
              <a:ln>
                <a:noFill/>
              </a:ln>
              <a:effectLst>
                <a:outerShdw blurRad="44450" dist="13970" dir="5400000" algn="ctr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woPt" dir="tl"/>
              </a:scene3d>
              <a:sp3d prstMaterial="flat">
                <a:bevelT w="12700" h="25400" prst="coolSlant"/>
              </a:sp3d>
            </c:spPr>
            <c:extLst>
              <c:ext xmlns:c16="http://schemas.microsoft.com/office/drawing/2014/chart" uri="{C3380CC4-5D6E-409C-BE32-E72D297353CC}">
                <c16:uniqueId val="{0000000B-A5FA-40EA-A325-CA2F5367EA6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s-ES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TTPP!$B$35:$B$40</c:f>
              <c:strCache>
                <c:ptCount val="6"/>
                <c:pt idx="0">
                  <c:v>DIPLOMA DE ESPECIALIZACION</c:v>
                </c:pt>
                <c:pt idx="1">
                  <c:v>DIPLOMA DE EXPERTO</c:v>
                </c:pt>
                <c:pt idx="2">
                  <c:v>FORM. ESPECIF. MODULAR</c:v>
                </c:pt>
                <c:pt idx="3">
                  <c:v>DIPLOMA DE EXTENSION UNIVERSITARIA</c:v>
                </c:pt>
                <c:pt idx="4">
                  <c:v>MÁSTER</c:v>
                </c:pt>
                <c:pt idx="5">
                  <c:v>MODULO TP</c:v>
                </c:pt>
              </c:strCache>
            </c:strRef>
          </c:cat>
          <c:val>
            <c:numRef>
              <c:f>TTPP!$C$35:$C$40</c:f>
              <c:numCache>
                <c:formatCode>General</c:formatCode>
                <c:ptCount val="6"/>
                <c:pt idx="0">
                  <c:v>13</c:v>
                </c:pt>
                <c:pt idx="1">
                  <c:v>7</c:v>
                </c:pt>
                <c:pt idx="2">
                  <c:v>6</c:v>
                </c:pt>
                <c:pt idx="3">
                  <c:v>10</c:v>
                </c:pt>
                <c:pt idx="4">
                  <c:v>27</c:v>
                </c:pt>
                <c:pt idx="5">
                  <c:v>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5FA-40EA-A325-CA2F5367EA6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s-ES"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213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Ingresos por TTPP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6.3748998523548997E-2"/>
          <c:y val="0.17519993806905099"/>
          <c:w val="0.51563442079574395"/>
          <c:h val="0.71130470837332405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8736-4C84-859B-FF9E380017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8736-4C84-859B-FF9E380017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8736-4C84-859B-FF9E380017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8736-4C84-859B-FF9E380017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9-8736-4C84-859B-FF9E380017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B-8736-4C84-859B-FF9E3800174F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330" b="1" i="0" u="none" strike="noStrike" kern="1200" spc="0" baseline="0">
                      <a:solidFill>
                        <a:schemeClr val="accent3">
                          <a:lumMod val="20000"/>
                          <a:lumOff val="8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8736-4C84-859B-FF9E3800174F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33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8736-4C84-859B-FF9E3800174F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33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8736-4C84-859B-FF9E3800174F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33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8736-4C84-859B-FF9E3800174F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330" b="1" i="0" u="none" strike="noStrike" kern="1200" spc="0" baseline="0">
                      <a:solidFill>
                        <a:schemeClr val="accent2">
                          <a:lumMod val="50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8736-4C84-859B-FF9E3800174F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lang="es-ES" sz="1330" b="1" i="0" u="none" strike="noStrike" kern="1200" spc="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E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8736-4C84-859B-FF9E380017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es-ES" sz="133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prstDash val="solid"/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GRAFICOS!$A$91:$A$96</c:f>
              <c:strCache>
                <c:ptCount val="6"/>
                <c:pt idx="0">
                  <c:v>DIPLOMA DE ESPECIALIZACION</c:v>
                </c:pt>
                <c:pt idx="1">
                  <c:v>DIPLOMA DE EXTENSION UNIVERSITARIA</c:v>
                </c:pt>
                <c:pt idx="2">
                  <c:v>DIPLOMA DE EXPERTO</c:v>
                </c:pt>
                <c:pt idx="3">
                  <c:v>FORM. ESPECIF. MODULAR</c:v>
                </c:pt>
                <c:pt idx="4">
                  <c:v>MASTER/MFP</c:v>
                </c:pt>
                <c:pt idx="5">
                  <c:v>MÓDULO DE T.P.</c:v>
                </c:pt>
              </c:strCache>
            </c:strRef>
          </c:cat>
          <c:val>
            <c:numRef>
              <c:f>GRAFICOS!$B$91:$B$96</c:f>
              <c:numCache>
                <c:formatCode>#,##0\ "€"</c:formatCode>
                <c:ptCount val="6"/>
                <c:pt idx="0">
                  <c:v>8265</c:v>
                </c:pt>
                <c:pt idx="1">
                  <c:v>1975</c:v>
                </c:pt>
                <c:pt idx="2">
                  <c:v>3922.5</c:v>
                </c:pt>
                <c:pt idx="3">
                  <c:v>230</c:v>
                </c:pt>
                <c:pt idx="4">
                  <c:v>45405</c:v>
                </c:pt>
                <c:pt idx="5">
                  <c:v>2550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8736-4C84-859B-FF9E380017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lang="es-ES"/>
      </a:pPr>
      <a:endParaRPr lang="es-E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980B62-74D7-495A-BF7E-38946459D100}" type="doc">
      <dgm:prSet loTypeId="urn:microsoft.com/office/officeart/2005/8/layout/process5#1" loCatId="process" qsTypeId="urn:microsoft.com/office/officeart/2005/8/quickstyle/simple5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A7D35788-46FF-4124-8077-7F2DCB745B35}">
      <dgm:prSet phldrT="[Texto]"/>
      <dgm:spPr>
        <a:solidFill>
          <a:schemeClr val="tx1">
            <a:lumMod val="90000"/>
            <a:lumOff val="10000"/>
          </a:schemeClr>
        </a:solidFill>
        <a:ln>
          <a:noFill/>
        </a:ln>
      </dgm:spPr>
      <dgm:t>
        <a:bodyPr/>
        <a:lstStyle/>
        <a:p>
          <a:r>
            <a:rPr lang="es-ES" baseline="0" dirty="0">
              <a:solidFill>
                <a:schemeClr val="bg1"/>
              </a:solidFill>
            </a:rPr>
            <a:t>23 acciones presenciales y en </a:t>
          </a:r>
          <a:r>
            <a:rPr lang="es-ES" baseline="0" dirty="0" err="1">
              <a:solidFill>
                <a:schemeClr val="bg1"/>
              </a:solidFill>
            </a:rPr>
            <a:t>streaming</a:t>
          </a:r>
          <a:endParaRPr lang="es-ES" baseline="0" dirty="0">
            <a:solidFill>
              <a:schemeClr val="bg1"/>
            </a:solidFill>
          </a:endParaRPr>
        </a:p>
      </dgm:t>
    </dgm:pt>
    <dgm:pt modelId="{A1AC521E-E6B8-4E13-8220-5CD79B0CBE95}" type="parTrans" cxnId="{0969BBB0-BEC4-40CD-B8DB-9AB6BEE0CC74}">
      <dgm:prSet/>
      <dgm:spPr/>
      <dgm:t>
        <a:bodyPr/>
        <a:lstStyle/>
        <a:p>
          <a:endParaRPr lang="es-ES"/>
        </a:p>
      </dgm:t>
    </dgm:pt>
    <dgm:pt modelId="{0DFB5367-C44C-4692-BA5E-B215124473E3}" type="sibTrans" cxnId="{0969BBB0-BEC4-40CD-B8DB-9AB6BEE0CC74}">
      <dgm:prSet/>
      <dgm:spPr>
        <a:solidFill>
          <a:schemeClr val="tx1">
            <a:lumMod val="75000"/>
            <a:lumOff val="25000"/>
          </a:schemeClr>
        </a:solidFill>
        <a:ln>
          <a:noFill/>
        </a:ln>
      </dgm:spPr>
      <dgm:t>
        <a:bodyPr/>
        <a:lstStyle/>
        <a:p>
          <a:endParaRPr lang="es-ES" baseline="0">
            <a:solidFill>
              <a:schemeClr val="tx1"/>
            </a:solidFill>
          </a:endParaRPr>
        </a:p>
      </dgm:t>
    </dgm:pt>
    <dgm:pt modelId="{06ED8E9B-A5D3-4C4C-A530-4549473C6B65}">
      <dgm:prSet phldrT="[Texto]"/>
      <dgm:spPr>
        <a:solidFill>
          <a:schemeClr val="tx1">
            <a:lumMod val="90000"/>
            <a:lumOff val="10000"/>
          </a:schemeClr>
        </a:solidFill>
        <a:ln>
          <a:noFill/>
        </a:ln>
      </dgm:spPr>
      <dgm:t>
        <a:bodyPr/>
        <a:lstStyle/>
        <a:p>
          <a:r>
            <a:rPr lang="es-ES" baseline="0" dirty="0">
              <a:solidFill>
                <a:schemeClr val="bg1"/>
              </a:solidFill>
            </a:rPr>
            <a:t>19 </a:t>
          </a:r>
          <a:r>
            <a:rPr lang="es-ES" baseline="0" dirty="0" err="1">
              <a:solidFill>
                <a:schemeClr val="bg1"/>
              </a:solidFill>
            </a:rPr>
            <a:t>ttpp</a:t>
          </a:r>
          <a:endParaRPr lang="es-ES" baseline="0" dirty="0">
            <a:solidFill>
              <a:schemeClr val="bg1"/>
            </a:solidFill>
          </a:endParaRPr>
        </a:p>
      </dgm:t>
    </dgm:pt>
    <dgm:pt modelId="{8398E5A7-7BB1-4005-810D-235AE9353ACA}" type="sibTrans" cxnId="{5774D4B5-3EB9-46A3-A358-78F9D64AB8DD}">
      <dgm:prSet/>
      <dgm:spPr>
        <a:solidFill>
          <a:schemeClr val="tx1">
            <a:lumMod val="75000"/>
            <a:lumOff val="25000"/>
          </a:schemeClr>
        </a:solidFill>
        <a:ln>
          <a:noFill/>
        </a:ln>
      </dgm:spPr>
      <dgm:t>
        <a:bodyPr/>
        <a:lstStyle/>
        <a:p>
          <a:endParaRPr lang="es-ES" baseline="0">
            <a:solidFill>
              <a:schemeClr val="tx1"/>
            </a:solidFill>
          </a:endParaRPr>
        </a:p>
      </dgm:t>
    </dgm:pt>
    <dgm:pt modelId="{38C19E43-B178-4182-9154-791E8E329B44}" type="parTrans" cxnId="{5774D4B5-3EB9-46A3-A358-78F9D64AB8DD}">
      <dgm:prSet/>
      <dgm:spPr/>
      <dgm:t>
        <a:bodyPr/>
        <a:lstStyle/>
        <a:p>
          <a:endParaRPr lang="es-ES"/>
        </a:p>
      </dgm:t>
    </dgm:pt>
    <dgm:pt modelId="{FDFFA9DC-BBFD-4F90-B1AC-C367C7393DAA}" type="pres">
      <dgm:prSet presAssocID="{2C980B62-74D7-495A-BF7E-38946459D100}" presName="diagram" presStyleCnt="0">
        <dgm:presLayoutVars>
          <dgm:dir/>
          <dgm:resizeHandles val="exact"/>
        </dgm:presLayoutVars>
      </dgm:prSet>
      <dgm:spPr/>
    </dgm:pt>
    <dgm:pt modelId="{ECB4AD61-2BFD-41DB-A276-40AFE7EBA18B}" type="pres">
      <dgm:prSet presAssocID="{06ED8E9B-A5D3-4C4C-A530-4549473C6B65}" presName="node" presStyleLbl="node1" presStyleIdx="0" presStyleCnt="2">
        <dgm:presLayoutVars>
          <dgm:bulletEnabled val="1"/>
        </dgm:presLayoutVars>
      </dgm:prSet>
      <dgm:spPr/>
    </dgm:pt>
    <dgm:pt modelId="{4EFA083D-DAF3-458E-BC07-0CFCAAFFAE7A}" type="pres">
      <dgm:prSet presAssocID="{8398E5A7-7BB1-4005-810D-235AE9353ACA}" presName="sibTrans" presStyleLbl="sibTrans2D1" presStyleIdx="0" presStyleCnt="1"/>
      <dgm:spPr/>
    </dgm:pt>
    <dgm:pt modelId="{AD18F099-ABD5-45B4-8CBB-0E689F07AB71}" type="pres">
      <dgm:prSet presAssocID="{8398E5A7-7BB1-4005-810D-235AE9353ACA}" presName="connectorText" presStyleLbl="sibTrans2D1" presStyleIdx="0" presStyleCnt="1"/>
      <dgm:spPr/>
    </dgm:pt>
    <dgm:pt modelId="{0F2E0852-D322-4F34-9466-B4F1CC2ED941}" type="pres">
      <dgm:prSet presAssocID="{A7D35788-46FF-4124-8077-7F2DCB745B35}" presName="node" presStyleLbl="node1" presStyleIdx="1" presStyleCnt="2">
        <dgm:presLayoutVars>
          <dgm:bulletEnabled val="1"/>
        </dgm:presLayoutVars>
      </dgm:prSet>
      <dgm:spPr/>
    </dgm:pt>
  </dgm:ptLst>
  <dgm:cxnLst>
    <dgm:cxn modelId="{AFA4874A-7836-419E-90B8-ECE776171BF7}" type="presOf" srcId="{A7D35788-46FF-4124-8077-7F2DCB745B35}" destId="{0F2E0852-D322-4F34-9466-B4F1CC2ED941}" srcOrd="0" destOrd="0" presId="urn:microsoft.com/office/officeart/2005/8/layout/process5#1"/>
    <dgm:cxn modelId="{689040A9-ED34-4697-ABDD-8FD92D71EB40}" type="presOf" srcId="{2C980B62-74D7-495A-BF7E-38946459D100}" destId="{FDFFA9DC-BBFD-4F90-B1AC-C367C7393DAA}" srcOrd="0" destOrd="0" presId="urn:microsoft.com/office/officeart/2005/8/layout/process5#1"/>
    <dgm:cxn modelId="{0969BBB0-BEC4-40CD-B8DB-9AB6BEE0CC74}" srcId="{2C980B62-74D7-495A-BF7E-38946459D100}" destId="{A7D35788-46FF-4124-8077-7F2DCB745B35}" srcOrd="1" destOrd="0" parTransId="{A1AC521E-E6B8-4E13-8220-5CD79B0CBE95}" sibTransId="{0DFB5367-C44C-4692-BA5E-B215124473E3}"/>
    <dgm:cxn modelId="{5774D4B5-3EB9-46A3-A358-78F9D64AB8DD}" srcId="{2C980B62-74D7-495A-BF7E-38946459D100}" destId="{06ED8E9B-A5D3-4C4C-A530-4549473C6B65}" srcOrd="0" destOrd="0" parTransId="{38C19E43-B178-4182-9154-791E8E329B44}" sibTransId="{8398E5A7-7BB1-4005-810D-235AE9353ACA}"/>
    <dgm:cxn modelId="{0EBC40C6-9323-4BD2-BFC3-EDE2779CEAFB}" type="presOf" srcId="{06ED8E9B-A5D3-4C4C-A530-4549473C6B65}" destId="{ECB4AD61-2BFD-41DB-A276-40AFE7EBA18B}" srcOrd="0" destOrd="0" presId="urn:microsoft.com/office/officeart/2005/8/layout/process5#1"/>
    <dgm:cxn modelId="{D76902E0-7092-40DD-82C4-D8F6C7480CF2}" type="presOf" srcId="{8398E5A7-7BB1-4005-810D-235AE9353ACA}" destId="{AD18F099-ABD5-45B4-8CBB-0E689F07AB71}" srcOrd="1" destOrd="0" presId="urn:microsoft.com/office/officeart/2005/8/layout/process5#1"/>
    <dgm:cxn modelId="{9CA8FBED-3145-4515-A1B9-CCFBAA0FD2A3}" type="presOf" srcId="{8398E5A7-7BB1-4005-810D-235AE9353ACA}" destId="{4EFA083D-DAF3-458E-BC07-0CFCAAFFAE7A}" srcOrd="0" destOrd="0" presId="urn:microsoft.com/office/officeart/2005/8/layout/process5#1"/>
    <dgm:cxn modelId="{E807F9A3-C8D6-4E21-B89D-3A044F877248}" type="presParOf" srcId="{FDFFA9DC-BBFD-4F90-B1AC-C367C7393DAA}" destId="{ECB4AD61-2BFD-41DB-A276-40AFE7EBA18B}" srcOrd="0" destOrd="0" presId="urn:microsoft.com/office/officeart/2005/8/layout/process5#1"/>
    <dgm:cxn modelId="{745DD69F-CDDE-4F32-AA4E-A550DC9CAAD9}" type="presParOf" srcId="{FDFFA9DC-BBFD-4F90-B1AC-C367C7393DAA}" destId="{4EFA083D-DAF3-458E-BC07-0CFCAAFFAE7A}" srcOrd="1" destOrd="0" presId="urn:microsoft.com/office/officeart/2005/8/layout/process5#1"/>
    <dgm:cxn modelId="{50BC2B8B-0769-480C-B7E8-B0070462093B}" type="presParOf" srcId="{4EFA083D-DAF3-458E-BC07-0CFCAAFFAE7A}" destId="{AD18F099-ABD5-45B4-8CBB-0E689F07AB71}" srcOrd="0" destOrd="0" presId="urn:microsoft.com/office/officeart/2005/8/layout/process5#1"/>
    <dgm:cxn modelId="{67726445-8689-41FD-81D7-5D80D659A15F}" type="presParOf" srcId="{FDFFA9DC-BBFD-4F90-B1AC-C367C7393DAA}" destId="{0F2E0852-D322-4F34-9466-B4F1CC2ED941}" srcOrd="2" destOrd="0" presId="urn:microsoft.com/office/officeart/2005/8/layout/process5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B4AD61-2BFD-41DB-A276-40AFE7EBA18B}">
      <dsp:nvSpPr>
        <dsp:cNvPr id="0" name=""/>
        <dsp:cNvSpPr/>
      </dsp:nvSpPr>
      <dsp:spPr bwMode="white">
        <a:xfrm>
          <a:off x="976" y="1013194"/>
          <a:ext cx="2082686" cy="1249611"/>
        </a:xfrm>
        <a:prstGeom prst="roundRect">
          <a:avLst>
            <a:gd name="adj" fmla="val 10000"/>
          </a:avLst>
        </a:prstGeom>
        <a:solidFill>
          <a:schemeClr val="tx1">
            <a:lumMod val="90000"/>
            <a:lumOff val="1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 baseline="0" dirty="0">
              <a:solidFill>
                <a:schemeClr val="bg1"/>
              </a:solidFill>
            </a:rPr>
            <a:t>19 </a:t>
          </a:r>
          <a:r>
            <a:rPr lang="es-ES" sz="2300" kern="1200" baseline="0" dirty="0" err="1">
              <a:solidFill>
                <a:schemeClr val="bg1"/>
              </a:solidFill>
            </a:rPr>
            <a:t>ttpp</a:t>
          </a:r>
          <a:endParaRPr lang="es-ES" sz="2300" kern="1200" baseline="0" dirty="0">
            <a:solidFill>
              <a:schemeClr val="bg1"/>
            </a:solidFill>
          </a:endParaRPr>
        </a:p>
      </dsp:txBody>
      <dsp:txXfrm>
        <a:off x="37576" y="1049794"/>
        <a:ext cx="2009486" cy="1176411"/>
      </dsp:txXfrm>
    </dsp:sp>
    <dsp:sp modelId="{4EFA083D-DAF3-458E-BC07-0CFCAAFFAE7A}">
      <dsp:nvSpPr>
        <dsp:cNvPr id="0" name=""/>
        <dsp:cNvSpPr/>
      </dsp:nvSpPr>
      <dsp:spPr bwMode="white">
        <a:xfrm>
          <a:off x="2266939" y="1379746"/>
          <a:ext cx="441529" cy="516506"/>
        </a:xfrm>
        <a:prstGeom prst="rightArrow">
          <a:avLst>
            <a:gd name="adj1" fmla="val 60000"/>
            <a:gd name="adj2" fmla="val 50000"/>
          </a:avLst>
        </a:prstGeom>
        <a:solidFill>
          <a:schemeClr val="tx1">
            <a:lumMod val="75000"/>
            <a:lumOff val="25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 baseline="0">
            <a:solidFill>
              <a:schemeClr val="tx1"/>
            </a:solidFill>
          </a:endParaRPr>
        </a:p>
      </dsp:txBody>
      <dsp:txXfrm>
        <a:off x="2266939" y="1483047"/>
        <a:ext cx="309070" cy="309904"/>
      </dsp:txXfrm>
    </dsp:sp>
    <dsp:sp modelId="{0F2E0852-D322-4F34-9466-B4F1CC2ED941}">
      <dsp:nvSpPr>
        <dsp:cNvPr id="0" name=""/>
        <dsp:cNvSpPr/>
      </dsp:nvSpPr>
      <dsp:spPr bwMode="white">
        <a:xfrm>
          <a:off x="2916737" y="1013194"/>
          <a:ext cx="2082686" cy="1249611"/>
        </a:xfrm>
        <a:prstGeom prst="roundRect">
          <a:avLst>
            <a:gd name="adj" fmla="val 10000"/>
          </a:avLst>
        </a:prstGeom>
        <a:solidFill>
          <a:schemeClr val="tx1">
            <a:lumMod val="90000"/>
            <a:lumOff val="10000"/>
          </a:schemeClr>
        </a:solidFill>
        <a:ln>
          <a:noFill/>
        </a:ln>
        <a:effectLst>
          <a:outerShdw blurRad="44450" dist="13970" dir="5400000" algn="ctr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twoPt" dir="tl"/>
        </a:scene3d>
        <a:sp3d prstMaterial="flat">
          <a:bevelT w="12700" h="25400" prst="coolSlant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300" kern="1200" baseline="0" dirty="0">
              <a:solidFill>
                <a:schemeClr val="bg1"/>
              </a:solidFill>
            </a:rPr>
            <a:t>23 acciones presenciales y en </a:t>
          </a:r>
          <a:r>
            <a:rPr lang="es-ES" sz="2300" kern="1200" baseline="0" dirty="0" err="1">
              <a:solidFill>
                <a:schemeClr val="bg1"/>
              </a:solidFill>
            </a:rPr>
            <a:t>streaming</a:t>
          </a:r>
          <a:endParaRPr lang="es-ES" sz="2300" kern="1200" baseline="0" dirty="0">
            <a:solidFill>
              <a:schemeClr val="bg1"/>
            </a:solidFill>
          </a:endParaRPr>
        </a:p>
      </dsp:txBody>
      <dsp:txXfrm>
        <a:off x="2953337" y="1049794"/>
        <a:ext cx="2009486" cy="11764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#1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bkpt" val="endCnv"/>
          <dgm:param type="contDir" val="revDir"/>
          <dgm:param type="grDir" val="tL"/>
          <dgm:param type="flowDir" val="row"/>
        </dgm:alg>
      </dgm:if>
      <dgm:else name="Name2">
        <dgm:alg type="snake">
          <dgm:param type="bkpt" val="endCnv"/>
          <dgm:param type="contDir" val="revDir"/>
          <dgm:param type="grDir" val="tR"/>
          <dgm:param type="flowDir" val="row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536900-A273-4192-A5F3-D1D52B781480}" type="datetimeFigureOut">
              <a:rPr lang="es-ES" smtClean="0"/>
              <a:t>16/12/2022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287E5-8F30-4233-B83B-DACBFA43529B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68868E-82C9-4335-AB18-48A43B8F09ED}" type="datetimeFigureOut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noProof="0"/>
              <a:t>Editar Estilos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noProof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3F3837-1EA1-4185-B041-082E69BD8CF5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F3837-1EA1-4185-B041-082E69BD8CF5}" type="slidenum">
              <a:rPr lang="es-ES" smtClean="0"/>
              <a:t>1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F3837-1EA1-4185-B041-082E69BD8CF5}" type="slidenum">
              <a:rPr lang="es-ES" smtClean="0"/>
              <a:t>8</a:t>
            </a:fld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F3837-1EA1-4185-B041-082E69BD8CF5}" type="slidenum">
              <a:rPr lang="es-ES" smtClean="0"/>
              <a:t>9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3F3837-1EA1-4185-B041-082E69BD8CF5}" type="slidenum">
              <a:rPr lang="es-ES" smtClean="0"/>
              <a:t>16</a:t>
            </a:fld>
            <a:endParaRPr 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ángulo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rtlCol="0"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1100015" y="4670246"/>
            <a:ext cx="7315200" cy="914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es-ES" noProof="0"/>
              <a:t>Haga clic para modificar el estilo de subtítulo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A5B8F1-8BA2-463E-A233-EBF9544C9EAD}" type="datetime1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5" y="112405"/>
            <a:ext cx="1761744" cy="55778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122" y="59366"/>
            <a:ext cx="1908213" cy="80474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C2A1C6-30E4-4BB7-B0A5-81DD08B863BE}" type="datetime1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  <p:pic>
        <p:nvPicPr>
          <p:cNvPr id="10" name="Imagen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5" y="112405"/>
            <a:ext cx="1761744" cy="55778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122" y="59366"/>
            <a:ext cx="1908213" cy="80474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3867912" y="868680"/>
            <a:ext cx="7315200" cy="5120640"/>
          </a:xfrm>
        </p:spPr>
        <p:txBody>
          <a:bodyPr vert="eaVert" rtlCol="0" anchor="t"/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2CF2578-F7E1-4AE6-A9CE-31E003EE66BF}" type="datetime1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r>
              <a:rPr lang="es-ES" dirty="0"/>
              <a:t>14/12/2022</a:t>
            </a:r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ctr"/>
            <a:r>
              <a:rPr lang="es-ES" dirty="0"/>
              <a:t>Centro de Formación Permanente	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  <p:pic>
        <p:nvPicPr>
          <p:cNvPr id="7" name="Imagen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5" y="112405"/>
            <a:ext cx="1761744" cy="55778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546414" y="38354"/>
            <a:ext cx="1509513" cy="73986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rtlCol="0"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3886200" y="4672584"/>
            <a:ext cx="7315200" cy="914400"/>
          </a:xfrm>
        </p:spPr>
        <p:txBody>
          <a:bodyPr rtlCol="0"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2E1E6C-3F7B-4A58-8073-DE91827AE258}" type="datetime1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sz="half" idx="1" hasCustomPrompt="1"/>
          </p:nvPr>
        </p:nvSpPr>
        <p:spPr>
          <a:xfrm>
            <a:off x="3867912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7818120" y="868680"/>
            <a:ext cx="3474720" cy="512064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8" name="Marcador de posición de fech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E3625D-CCA1-46AC-98D2-F055DCE80F3A}" type="datetime1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9" name="Marcador de posición de pie de página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0" name="Marcador de posición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 hasCustomPrompt="1"/>
          </p:nvPr>
        </p:nvSpPr>
        <p:spPr>
          <a:xfrm>
            <a:off x="3867912" y="1023586"/>
            <a:ext cx="3474720" cy="807720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4" name="Marcador de posición de contenido 3"/>
          <p:cNvSpPr>
            <a:spLocks noGrp="1"/>
          </p:cNvSpPr>
          <p:nvPr>
            <p:ph sz="half" idx="2" hasCustomPrompt="1"/>
          </p:nvPr>
        </p:nvSpPr>
        <p:spPr>
          <a:xfrm>
            <a:off x="3867912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5" name="Marcador de posición de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7818463" y="1023586"/>
            <a:ext cx="3474720" cy="813171"/>
          </a:xfrm>
        </p:spPr>
        <p:txBody>
          <a:bodyPr rtlCol="0"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6" name="Marcador de posición de contenido 5"/>
          <p:cNvSpPr>
            <a:spLocks noGrp="1"/>
          </p:cNvSpPr>
          <p:nvPr>
            <p:ph sz="quarter" idx="4" hasCustomPrompt="1"/>
          </p:nvPr>
        </p:nvSpPr>
        <p:spPr>
          <a:xfrm>
            <a:off x="7818463" y="1930936"/>
            <a:ext cx="3474720" cy="4023360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D63EFB8-5C08-4008-9B97-F8176CD39737}" type="datetime1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11" name="Marcador de posición de pie de página 10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2" name="Marcador de posición de número de diapositiva 11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41E37C-8E03-4609-A442-8667C3A8EBD8}" type="datetime1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7" name="Marcador de posición de pie de página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5" y="112405"/>
            <a:ext cx="1761744" cy="557784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122" y="59366"/>
            <a:ext cx="1908213" cy="80474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CD2C8A-0368-46E3-8AD5-64D54475A9B4}" type="datetime1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 baseline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contenido 2"/>
          <p:cNvSpPr>
            <a:spLocks noGrp="1"/>
          </p:cNvSpPr>
          <p:nvPr>
            <p:ph idx="1" hasCustomPrompt="1"/>
          </p:nvPr>
        </p:nvSpPr>
        <p:spPr>
          <a:xfrm>
            <a:off x="3906981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4176"/>
            <a:ext cx="2834640" cy="2321990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8" name="Marcador de fech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07F92E6-92B8-4BFC-AB1C-994666EF2AAA}" type="datetime1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9" name="Marcador de posición de pie de página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0" name="Marcador de posición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  <p:sp>
        <p:nvSpPr>
          <p:cNvPr id="11" name="Marcador de contenido 2"/>
          <p:cNvSpPr>
            <a:spLocks noGrp="1"/>
          </p:cNvSpPr>
          <p:nvPr>
            <p:ph idx="13" hasCustomPrompt="1"/>
          </p:nvPr>
        </p:nvSpPr>
        <p:spPr>
          <a:xfrm>
            <a:off x="6491805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12" name="Marcador de contenido 2"/>
          <p:cNvSpPr>
            <a:spLocks noGrp="1"/>
          </p:cNvSpPr>
          <p:nvPr>
            <p:ph idx="14" hasCustomPrompt="1"/>
          </p:nvPr>
        </p:nvSpPr>
        <p:spPr>
          <a:xfrm>
            <a:off x="9076629" y="1852122"/>
            <a:ext cx="2458230" cy="2008678"/>
          </a:xfrm>
        </p:spPr>
        <p:txBody>
          <a:bodyPr rtlCol="0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6" name="Marcador de texto 5"/>
          <p:cNvSpPr>
            <a:spLocks noGrp="1"/>
          </p:cNvSpPr>
          <p:nvPr>
            <p:ph type="body" sz="quarter" idx="15" hasCustomPrompt="1"/>
          </p:nvPr>
        </p:nvSpPr>
        <p:spPr>
          <a:xfrm>
            <a:off x="3887792" y="3971924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3" name="Marcador de texto 5"/>
          <p:cNvSpPr>
            <a:spLocks noGrp="1"/>
          </p:cNvSpPr>
          <p:nvPr>
            <p:ph type="body" sz="quarter" idx="16" hasCustomPrompt="1"/>
          </p:nvPr>
        </p:nvSpPr>
        <p:spPr>
          <a:xfrm>
            <a:off x="6472616" y="3971925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14" name="Marcador de texto 5"/>
          <p:cNvSpPr>
            <a:spLocks noGrp="1"/>
          </p:cNvSpPr>
          <p:nvPr>
            <p:ph type="body" sz="quarter" idx="17" hasCustomPrompt="1"/>
          </p:nvPr>
        </p:nvSpPr>
        <p:spPr>
          <a:xfrm>
            <a:off x="9070239" y="3971924"/>
            <a:ext cx="2477419" cy="803275"/>
          </a:xfrm>
        </p:spPr>
        <p:txBody>
          <a:bodyPr rtlCol="0"/>
          <a:lstStyle>
            <a:lvl1pPr marL="0" indent="0">
              <a:buNone/>
              <a:defRPr/>
            </a:lvl1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ley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rtlCol="0" anchor="b">
            <a:normAutofit/>
          </a:bodyPr>
          <a:lstStyle>
            <a:lvl1pPr>
              <a:defRPr sz="3200" b="0"/>
            </a:lvl1pPr>
          </a:lstStyle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s-ES" noProof="0"/>
              <a:t>Haga clic en el icono para agregar una imagen</a:t>
            </a:r>
          </a:p>
        </p:txBody>
      </p:sp>
      <p:sp>
        <p:nvSpPr>
          <p:cNvPr id="4" name="Marcador de posición de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56032" y="3493008"/>
            <a:ext cx="2834640" cy="2322576"/>
          </a:xfrm>
        </p:spPr>
        <p:txBody>
          <a:bodyPr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s-ES" noProof="0"/>
              <a:t>Editar Estilos de texto del patrón</a:t>
            </a:r>
          </a:p>
        </p:txBody>
      </p:sp>
      <p:sp>
        <p:nvSpPr>
          <p:cNvPr id="8" name="Marcador de posición de fecha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83E37CA-EF91-46B6-A2E7-BD02FAF2079C}" type="datetime1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9" name="Marcador de posición de pie de página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 rtlCol="0"/>
          <a:lstStyle/>
          <a:p>
            <a:pPr rtl="0"/>
            <a:endParaRPr lang="es-ES" noProof="0"/>
          </a:p>
        </p:txBody>
      </p:sp>
      <p:sp>
        <p:nvSpPr>
          <p:cNvPr id="10" name="Marcador de número de diapositiva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  <p:pic>
        <p:nvPicPr>
          <p:cNvPr id="11" name="Imagen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65" y="112405"/>
            <a:ext cx="1761744" cy="557784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122" y="59366"/>
            <a:ext cx="1908213" cy="80474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/>
              <a:t>Haga clic para modificar el estilo de título del patrón</a:t>
            </a:r>
          </a:p>
        </p:txBody>
      </p:sp>
      <p:sp>
        <p:nvSpPr>
          <p:cNvPr id="38" name="Rectángulo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es-ES" noProof="0"/>
              <a:t>Editar Estilos de texto del patrón</a:t>
            </a:r>
          </a:p>
          <a:p>
            <a:pPr lvl="1" rtl="0"/>
            <a:r>
              <a:rPr lang="es-ES" noProof="0"/>
              <a:t>Segundo nivel</a:t>
            </a:r>
          </a:p>
          <a:p>
            <a:pPr lvl="2" rtl="0"/>
            <a:r>
              <a:rPr lang="es-ES" noProof="0"/>
              <a:t>Tercer nivel</a:t>
            </a:r>
          </a:p>
          <a:p>
            <a:pPr lvl="3" rtl="0"/>
            <a:r>
              <a:rPr lang="es-ES" noProof="0"/>
              <a:t>Cuarto nivel</a:t>
            </a:r>
          </a:p>
          <a:p>
            <a:pPr lvl="4" rtl="0"/>
            <a:r>
              <a:rPr lang="es-ES" noProof="0"/>
              <a:t>Quinto nivel</a:t>
            </a:r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fld id="{BEFF3C2B-FE6D-42D4-BBB0-67A75FA1ED9C}" type="datetime1">
              <a:rPr lang="es-ES" noProof="0" smtClean="0"/>
              <a:t>16/12/2022</a:t>
            </a:fld>
            <a:endParaRPr lang="es-ES" noProof="0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rtl="0"/>
            <a:endParaRPr lang="es-ES" noProof="0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pPr rtl="0"/>
            <a:fld id="{4FAB73BC-B049-4115-A692-8D63A059BFB8}" type="slidenum">
              <a:rPr lang="es-ES" noProof="0" smtClean="0"/>
              <a:t>‹Nº›</a:t>
            </a:fld>
            <a:endParaRPr lang="es-E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cfp.upv.es/formacion-permanente/activa-tu-futuro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upv.es/confluence/display/DC/NORMATIVA+CFP+y+TRABAJOS+FIN+DE+TITULO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hyperlink" Target="https://www.cfp.upv.es/formacion-permanente/activa-tu-futuro.html" TargetMode="Externa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7.png"/><Relationship Id="rId4" Type="http://schemas.openxmlformats.org/officeDocument/2006/relationships/diagramData" Target="../diagrams/data1.xml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12755"/>
            <a:ext cx="12192000" cy="787075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328536" y="3185971"/>
            <a:ext cx="4630905" cy="3255264"/>
          </a:xfrm>
        </p:spPr>
        <p:txBody>
          <a:bodyPr rtlCol="0">
            <a:normAutofit/>
          </a:bodyPr>
          <a:lstStyle/>
          <a:p>
            <a:pPr algn="ctr" rtl="0"/>
            <a:r>
              <a:rPr lang="es-ES" sz="4800" dirty="0"/>
              <a:t>Reunión general de títulos propios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3467" y="4670246"/>
            <a:ext cx="3685070" cy="914400"/>
          </a:xfrm>
        </p:spPr>
        <p:txBody>
          <a:bodyPr rtlCol="0">
            <a:normAutofit/>
          </a:bodyPr>
          <a:lstStyle/>
          <a:p>
            <a:pPr rtl="0"/>
            <a:r>
              <a:rPr lang="es-ES" b="1" dirty="0">
                <a:solidFill>
                  <a:schemeClr val="bg1"/>
                </a:solidFill>
              </a:rPr>
              <a:t>14/12/2022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HISTÓRICO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4172505" y="950586"/>
          <a:ext cx="6224956" cy="55000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0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71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53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106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125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767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Edición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 err="1">
                          <a:effectLst/>
                        </a:rPr>
                        <a:t>Nº</a:t>
                      </a:r>
                      <a:r>
                        <a:rPr lang="es-ES" sz="1100" dirty="0">
                          <a:effectLst/>
                        </a:rPr>
                        <a:t> Actividades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Nº Matrículas (asistentes finales)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 err="1">
                          <a:effectLst/>
                        </a:rPr>
                        <a:t>Nº</a:t>
                      </a:r>
                      <a:r>
                        <a:rPr lang="es-ES" sz="1100" dirty="0">
                          <a:effectLst/>
                        </a:rPr>
                        <a:t> TP 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 err="1">
                          <a:effectLst/>
                        </a:rPr>
                        <a:t>Nº</a:t>
                      </a:r>
                      <a:r>
                        <a:rPr lang="es-ES" sz="1100" dirty="0">
                          <a:effectLst/>
                        </a:rPr>
                        <a:t> matrículas inaugural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7337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Edición 15/16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 sesiones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talleres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3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>
                          <a:effectLst/>
                        </a:rPr>
                        <a:t>Edición 17/18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12 sesiones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11 talleres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1115 (777)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>
                          <a:effectLst/>
                        </a:rPr>
                        <a:t>187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123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>
                          <a:effectLst/>
                        </a:rPr>
                        <a:t>Edición 18/19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>
                          <a:effectLst/>
                        </a:rPr>
                        <a:t>12 sesiones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>
                          <a:effectLst/>
                        </a:rPr>
                        <a:t>12 talleres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1330 (895)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>
                          <a:effectLst/>
                        </a:rPr>
                        <a:t>337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23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>
                          <a:effectLst/>
                        </a:rPr>
                        <a:t>Edición 19/20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>
                          <a:effectLst/>
                        </a:rPr>
                        <a:t>16 sesiones en steraming</a:t>
                      </a:r>
                      <a:endParaRPr lang="es-E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2025 (1077)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17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</a:rPr>
                        <a:t>-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123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Edición 20/21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 sesiones en </a:t>
                      </a:r>
                      <a:r>
                        <a:rPr lang="es-ES" sz="11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straming</a:t>
                      </a:r>
                      <a:endParaRPr lang="es-E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1703  (798)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1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23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Edición 21/22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sesiones coloquio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 talleres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 visita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1549 (962)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IMPACTOS V JORNADAS ATF-MATRÍCULAS</a:t>
            </a:r>
            <a:br>
              <a:rPr lang="es-ES" b="1" dirty="0"/>
            </a:br>
            <a:br>
              <a:rPr lang="es-ES" sz="1400" spc="0" dirty="0">
                <a:solidFill>
                  <a:prstClr val="white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br>
            <a:r>
              <a:rPr lang="es-E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22%</a:t>
            </a:r>
            <a:r>
              <a:rPr lang="es-E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participantes en</a:t>
            </a:r>
            <a:br>
              <a:rPr lang="es-E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ATF se han matriculado en alguna actividad del CFP (jornadas, FE, TTPP, congresos)</a:t>
            </a:r>
            <a:br>
              <a:rPr lang="es-E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s-ES" sz="1400" b="1" spc="0" dirty="0">
                <a:solidFill>
                  <a:prstClr val="white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br>
            <a:r>
              <a:rPr lang="es-ES" sz="1400" b="1" spc="0" dirty="0">
                <a:solidFill>
                  <a:prstClr val="white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Del porcentaje anterior, el </a:t>
            </a:r>
            <a:r>
              <a:rPr lang="es-ES" sz="1400" b="1" spc="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38%</a:t>
            </a:r>
            <a:r>
              <a:rPr lang="es-ES" sz="1400" b="1" spc="0" dirty="0">
                <a:solidFill>
                  <a:prstClr val="white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  <a:t> se han matriculado en un TTPP</a:t>
            </a:r>
            <a:br>
              <a:rPr lang="es-ES" sz="1400" b="1" spc="0" dirty="0">
                <a:solidFill>
                  <a:prstClr val="white"/>
                </a:solidFill>
                <a:latin typeface="Arial" panose="020B0604020202020204" pitchFamily="34" charset="0"/>
                <a:ea typeface="MS PGothic" panose="020B0600070205080204" pitchFamily="34" charset="-128"/>
                <a:cs typeface="+mn-cs"/>
              </a:rPr>
            </a:br>
            <a:endParaRPr lang="es-ES" b="1" dirty="0"/>
          </a:p>
        </p:txBody>
      </p:sp>
      <p:graphicFrame>
        <p:nvGraphicFramePr>
          <p:cNvPr id="4" name="Gráfico 3"/>
          <p:cNvGraphicFramePr/>
          <p:nvPr/>
        </p:nvGraphicFramePr>
        <p:xfrm>
          <a:off x="3856181" y="1246764"/>
          <a:ext cx="7079673" cy="37485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b="1" dirty="0"/>
              <a:t>IMPACTO IV JORNADAS ATF-ECONÓMICO</a:t>
            </a:r>
            <a:endParaRPr lang="es-ES" sz="2800" dirty="0"/>
          </a:p>
        </p:txBody>
      </p:sp>
      <p:sp>
        <p:nvSpPr>
          <p:cNvPr id="5" name="CuadroTexto 4"/>
          <p:cNvSpPr txBox="1"/>
          <p:nvPr/>
        </p:nvSpPr>
        <p:spPr>
          <a:xfrm>
            <a:off x="4561609" y="1018309"/>
            <a:ext cx="3879908" cy="646331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es-ES" dirty="0"/>
              <a:t>Total Formación Permanente: 82.277 € </a:t>
            </a:r>
          </a:p>
          <a:p>
            <a:r>
              <a:rPr lang="es-ES" dirty="0"/>
              <a:t>Total Títulos Propios: </a:t>
            </a:r>
            <a:r>
              <a:rPr lang="es-ES" b="1" dirty="0"/>
              <a:t>62.348 €</a:t>
            </a:r>
            <a:r>
              <a:rPr lang="es-ES" dirty="0"/>
              <a:t>  € </a:t>
            </a:r>
          </a:p>
        </p:txBody>
      </p:sp>
      <p:graphicFrame>
        <p:nvGraphicFramePr>
          <p:cNvPr id="8" name="Gráfico 7"/>
          <p:cNvGraphicFramePr/>
          <p:nvPr/>
        </p:nvGraphicFramePr>
        <p:xfrm>
          <a:off x="4561609" y="1664640"/>
          <a:ext cx="6134099" cy="4175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Acciones de promoción: </a:t>
            </a:r>
            <a:br>
              <a:rPr lang="es-ES" b="1" dirty="0"/>
            </a:br>
            <a:br>
              <a:rPr lang="es-ES" b="1" dirty="0"/>
            </a:br>
            <a:r>
              <a:rPr lang="es-ES" sz="2800" dirty="0"/>
              <a:t>Boletín electrónico</a:t>
            </a:r>
            <a:br>
              <a:rPr lang="es-ES" sz="2800" dirty="0"/>
            </a:br>
            <a:r>
              <a:rPr lang="es-ES" sz="1200" dirty="0">
                <a:hlinkClick r:id="rId2"/>
              </a:rPr>
              <a:t>https://www.cfp.upv.es/formacion-permanente/activa-tu-futuro.html</a:t>
            </a:r>
            <a:br>
              <a:rPr lang="es-ES" sz="1200" dirty="0"/>
            </a:br>
            <a:br>
              <a:rPr lang="es-ES" sz="1200" dirty="0"/>
            </a:br>
            <a:r>
              <a:rPr lang="es-ES" sz="2800" dirty="0"/>
              <a:t>Redes sociales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1429" y="863600"/>
            <a:ext cx="4296120" cy="3273393"/>
          </a:xfr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6317" y="930601"/>
            <a:ext cx="3511600" cy="512108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/>
              <a:t>Acciones de promoción: </a:t>
            </a:r>
            <a:r>
              <a:rPr lang="es-ES" dirty="0"/>
              <a:t> </a:t>
            </a:r>
            <a:br>
              <a:rPr lang="es-ES" dirty="0"/>
            </a:br>
            <a:r>
              <a:rPr lang="es-ES" dirty="0"/>
              <a:t>Vinilos interiores EMT y  Pantallas interiores EMT - Pantallas electrónicas en centro de valencia </a:t>
            </a: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2155" y="863600"/>
            <a:ext cx="6828366" cy="5121275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Novedades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ES" sz="3200" dirty="0">
                <a:solidFill>
                  <a:schemeClr val="bg2">
                    <a:lumMod val="50000"/>
                  </a:schemeClr>
                </a:solidFill>
              </a:rPr>
              <a:t>VII Jornadas Activa tu Futuro</a:t>
            </a:r>
          </a:p>
          <a:p>
            <a:pPr marL="0" indent="0" algn="ctr">
              <a:buNone/>
            </a:pPr>
            <a:endParaRPr lang="es-ES" sz="3200" dirty="0">
              <a:solidFill>
                <a:schemeClr val="bg2">
                  <a:lumMod val="50000"/>
                </a:schemeClr>
              </a:solidFill>
            </a:endParaRPr>
          </a:p>
          <a:p>
            <a:pPr marL="0" indent="0" algn="ctr">
              <a:buNone/>
            </a:pPr>
            <a:endParaRPr lang="es-ES" sz="32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es-ES" dirty="0"/>
              <a:t>Participación en foro empleo 2023 (</a:t>
            </a:r>
            <a:r>
              <a:rPr lang="es-ES" dirty="0">
                <a:solidFill>
                  <a:schemeClr val="accent5"/>
                </a:solidFill>
              </a:rPr>
              <a:t>17 y 18 de mayo</a:t>
            </a:r>
            <a:r>
              <a:rPr lang="es-ES" dirty="0"/>
              <a:t>)</a:t>
            </a:r>
          </a:p>
          <a:p>
            <a:r>
              <a:rPr lang="es-ES" dirty="0"/>
              <a:t>ATF (</a:t>
            </a:r>
            <a:r>
              <a:rPr lang="es-ES" dirty="0">
                <a:solidFill>
                  <a:schemeClr val="accent5"/>
                </a:solidFill>
              </a:rPr>
              <a:t>semana del 22 de mayo</a:t>
            </a:r>
            <a:r>
              <a:rPr lang="es-ES" dirty="0"/>
              <a:t>)</a:t>
            </a:r>
          </a:p>
          <a:p>
            <a:r>
              <a:rPr lang="es-ES" dirty="0"/>
              <a:t>Sesiones-coloquio </a:t>
            </a:r>
            <a:r>
              <a:rPr lang="es-ES" b="1" dirty="0"/>
              <a:t>online </a:t>
            </a:r>
            <a:r>
              <a:rPr lang="es-ES" dirty="0"/>
              <a:t>por </a:t>
            </a:r>
            <a:r>
              <a:rPr lang="es-ES" dirty="0" err="1"/>
              <a:t>teams</a:t>
            </a:r>
            <a:endParaRPr lang="es-ES" dirty="0"/>
          </a:p>
          <a:p>
            <a:r>
              <a:rPr lang="es-ES" dirty="0"/>
              <a:t>Talleres prácticos </a:t>
            </a:r>
            <a:r>
              <a:rPr lang="es-ES" b="1" dirty="0"/>
              <a:t>presenciales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53" y="4608583"/>
            <a:ext cx="1908213" cy="80474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ángulo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s-ES"/>
          </a:p>
        </p:txBody>
      </p:sp>
      <p:pic>
        <p:nvPicPr>
          <p:cNvPr id="5" name="Imagen 4" descr="Trabajando"/>
          <p:cNvPicPr>
            <a:picLocks noChangeAspect="1"/>
          </p:cNvPicPr>
          <p:nvPr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20" y="-1"/>
            <a:ext cx="12188932" cy="6858000"/>
          </a:xfrm>
          <a:prstGeom prst="rect">
            <a:avLst/>
          </a:prstGeom>
        </p:spPr>
      </p:pic>
      <p:sp>
        <p:nvSpPr>
          <p:cNvPr id="12" name="Rectángulo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>
              <a:alpha val="9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2130552"/>
          </a:xfrm>
        </p:spPr>
        <p:txBody>
          <a:bodyPr rtlCol="0">
            <a:normAutofit/>
          </a:bodyPr>
          <a:lstStyle/>
          <a:p>
            <a:pPr rtl="0"/>
            <a:r>
              <a:rPr lang="es-ES" dirty="0"/>
              <a:t>Gracias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00015" y="3454094"/>
            <a:ext cx="7315200" cy="2130552"/>
          </a:xfrm>
        </p:spPr>
        <p:txBody>
          <a:bodyPr rtlCol="0">
            <a:normAutofit/>
          </a:bodyPr>
          <a:lstStyle/>
          <a:p>
            <a:pPr rtl="0"/>
            <a:r>
              <a:rPr lang="es-ES" b="1" dirty="0"/>
              <a:t>activatufuturo@upv.es</a:t>
            </a:r>
            <a:endParaRPr lang="es-ES" dirty="0"/>
          </a:p>
        </p:txBody>
      </p:sp>
      <p:sp>
        <p:nvSpPr>
          <p:cNvPr id="14" name="Rectángulo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Índice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s-ES" dirty="0"/>
              <a:t>Adaptación RD 822/2021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Informes de gestión para los TTPP 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VII Jornadas Activa tu Futuro </a:t>
            </a:r>
          </a:p>
          <a:p>
            <a:pPr marL="457200" indent="-457200">
              <a:buFont typeface="+mj-lt"/>
              <a:buAutoNum type="arabicPeriod"/>
            </a:pPr>
            <a:r>
              <a:rPr lang="es-ES" dirty="0"/>
              <a:t>Preguntas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4362275" y="5176007"/>
            <a:ext cx="2734811" cy="419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/>
              <a:t>1.1 Nomenclaturas de TTPP y adaptación RD 822/21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Títulos Propios de Posgrado</a:t>
            </a:r>
          </a:p>
          <a:p>
            <a:r>
              <a:rPr lang="es-ES" b="1" dirty="0"/>
              <a:t>Máster de Formación Permanente</a:t>
            </a:r>
            <a:r>
              <a:rPr lang="es-ES" dirty="0"/>
              <a:t> 60, 90 o 120 ECTS.</a:t>
            </a:r>
          </a:p>
          <a:p>
            <a:r>
              <a:rPr lang="es-ES" b="1" dirty="0"/>
              <a:t>Diploma de Especialización</a:t>
            </a:r>
            <a:r>
              <a:rPr lang="es-ES" dirty="0"/>
              <a:t> entre 30 y 59 ECTS.</a:t>
            </a:r>
          </a:p>
          <a:p>
            <a:r>
              <a:rPr lang="es-ES" b="1" dirty="0"/>
              <a:t>Diploma de Experto </a:t>
            </a:r>
            <a:r>
              <a:rPr lang="es-ES" dirty="0"/>
              <a:t> entre 10 y 29 ECTS.</a:t>
            </a:r>
          </a:p>
          <a:p>
            <a:pPr marL="0" indent="0">
              <a:buNone/>
            </a:pPr>
            <a:br>
              <a:rPr lang="es-ES" dirty="0"/>
            </a:br>
            <a:endParaRPr lang="es-ES" dirty="0"/>
          </a:p>
          <a:p>
            <a:pPr marL="0" indent="0">
              <a:buNone/>
            </a:pPr>
            <a:r>
              <a:rPr lang="es-ES" dirty="0">
                <a:solidFill>
                  <a:srgbClr val="FF0000"/>
                </a:solidFill>
              </a:rPr>
              <a:t>Títulos Propios de nivel de Grado</a:t>
            </a:r>
          </a:p>
          <a:p>
            <a:r>
              <a:rPr lang="es-ES" b="1" dirty="0"/>
              <a:t>Título Propio de Diploma de Grado Propio</a:t>
            </a:r>
            <a:r>
              <a:rPr lang="es-ES" dirty="0"/>
              <a:t> entre 180 y 240 ECTS.</a:t>
            </a:r>
          </a:p>
          <a:p>
            <a:r>
              <a:rPr lang="es-ES" b="1" dirty="0"/>
              <a:t>Diploma de Extensión Universitaria</a:t>
            </a:r>
            <a:r>
              <a:rPr lang="es-ES" dirty="0"/>
              <a:t> entre 30 e inferior a 180 ECTS.</a:t>
            </a:r>
          </a:p>
          <a:p>
            <a:pPr lvl="1"/>
            <a:r>
              <a:rPr lang="es-ES" i="1" dirty="0"/>
              <a:t>Para </a:t>
            </a:r>
            <a:r>
              <a:rPr lang="es-ES" b="1" i="1" dirty="0"/>
              <a:t>acceder</a:t>
            </a:r>
            <a:r>
              <a:rPr lang="es-ES" i="1" dirty="0"/>
              <a:t> estudios de nivel de grado, el o la responsable podrá establecer unos requisitos formativos mínimos de admisión teniendo en cuenta la materia sobre la que verse el Curso y los objetivos formativos previstos.</a:t>
            </a:r>
          </a:p>
          <a:p>
            <a:pPr lvl="1"/>
            <a:endParaRPr lang="es-ES" i="1" dirty="0"/>
          </a:p>
          <a:p>
            <a:pPr lvl="1"/>
            <a:r>
              <a:rPr lang="es-ES" i="1" dirty="0" err="1">
                <a:solidFill>
                  <a:srgbClr val="FF0000"/>
                </a:solidFill>
              </a:rPr>
              <a:t>Adaptacíón</a:t>
            </a:r>
            <a:r>
              <a:rPr lang="es-ES" i="1" dirty="0"/>
              <a:t>: </a:t>
            </a:r>
            <a:r>
              <a:rPr lang="es-ES" i="1" dirty="0">
                <a:solidFill>
                  <a:schemeClr val="bg1"/>
                </a:solidFill>
              </a:rPr>
              <a:t>1 de marzo 23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1.2. Normativa trabajos fin de título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4046290" y="712777"/>
            <a:ext cx="5903054" cy="50167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Normativa y modelos:</a:t>
            </a:r>
          </a:p>
          <a:p>
            <a:r>
              <a:rPr lang="es-ES" sz="1600" dirty="0">
                <a:hlinkClick r:id="rId2"/>
              </a:rPr>
              <a:t>https://wiki.upv.es/confluence/display/DC/NORMATIVA+CFP+y+TRABAJOS+FIN+DE+TITULO</a:t>
            </a:r>
            <a:endParaRPr lang="es-ES" sz="1600" dirty="0"/>
          </a:p>
          <a:p>
            <a:endParaRPr lang="es-ES" dirty="0">
              <a:solidFill>
                <a:srgbClr val="FF0000"/>
              </a:solidFill>
            </a:endParaRPr>
          </a:p>
          <a:p>
            <a:r>
              <a:rPr lang="es-ES" dirty="0">
                <a:solidFill>
                  <a:srgbClr val="FF0000"/>
                </a:solidFill>
              </a:rPr>
              <a:t>Procedimiento:</a:t>
            </a:r>
          </a:p>
          <a:p>
            <a:r>
              <a:rPr lang="es-ES" dirty="0"/>
              <a:t>Cuando el organizador envía la SOLICITUD DE TITULO deberá adjuntar: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Acta de evaluación (modelos que están en la wiki)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Memoria del trabajo del alumno (modelos que están en la wiki)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Una vez se suben los documentos, deben ETIQUETARSE</a:t>
            </a:r>
          </a:p>
          <a:p>
            <a:endParaRPr lang="es-ES" dirty="0">
              <a:solidFill>
                <a:srgbClr val="FF0000"/>
              </a:solidFill>
            </a:endParaRPr>
          </a:p>
          <a:p>
            <a:r>
              <a:rPr lang="es-ES" dirty="0">
                <a:solidFill>
                  <a:srgbClr val="FF0000"/>
                </a:solidFill>
              </a:rPr>
              <a:t>Características: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Evaluación y defensa ante tribunal para Máster y Grado propio. Otros TTPP: calificación por parte del tutor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Tribunal: 3 miembros, uno PDI UPV.</a:t>
            </a:r>
          </a:p>
          <a:p>
            <a:endParaRPr lang="es-ES" dirty="0"/>
          </a:p>
          <a:p>
            <a:r>
              <a:rPr lang="es-ES" dirty="0">
                <a:solidFill>
                  <a:srgbClr val="FF0000"/>
                </a:solidFill>
              </a:rPr>
              <a:t>Plazos</a:t>
            </a:r>
            <a:r>
              <a:rPr lang="es-ES" dirty="0"/>
              <a:t>: febrero 23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1.3. Informe favorable del SIGC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Real Decreto 822/21 de 28 de septiembre por el que se establece la organización de las enseñanzas universitarias y del procedimiento de aseguramiento de su calidad establece que en el Art. 37.11:”</a:t>
            </a:r>
            <a:r>
              <a:rPr lang="es-ES" dirty="0"/>
              <a:t>La </a:t>
            </a:r>
            <a:r>
              <a:rPr lang="es-ES" b="1" i="1" dirty="0"/>
              <a:t>universidad garantizará la calidad y el rigor académico y científico de los títulos de formación permanente</a:t>
            </a:r>
            <a:r>
              <a:rPr lang="es-ES" dirty="0"/>
              <a:t>, siendo ello responsabilidad de los sistemas internos de garantía de la calidad que la institución universitaria determine. Específicamente, en el caso del Máster de Formación Permanente, </a:t>
            </a:r>
            <a:r>
              <a:rPr lang="es-ES" b="1" i="1" dirty="0"/>
              <a:t>previamente a su aprobación por los órganos de gobierno, deberá contar preceptivamente con un </a:t>
            </a:r>
            <a:r>
              <a:rPr lang="es-ES" b="1" i="1" u="sng" dirty="0"/>
              <a:t>informe favorable del Sistema Interno de Garantía de la Calidad de la universidad</a:t>
            </a:r>
            <a:r>
              <a:rPr lang="es-ES" b="1" i="1" dirty="0"/>
              <a:t>, que tendrá carácter vinculante para esta”</a:t>
            </a:r>
            <a:r>
              <a:rPr lang="es-ES" dirty="0"/>
              <a:t>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Modelo sencillo, similar a la memoria de aprobación y en consonancia con el resto de universidades.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4. Informe de gestión para Títulos propios</a:t>
            </a:r>
            <a:br>
              <a:rPr lang="es-ES" dirty="0"/>
            </a:br>
            <a:r>
              <a:rPr lang="es-ES" dirty="0"/>
              <a:t>SIGC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es-ES" sz="3200" dirty="0">
                <a:solidFill>
                  <a:schemeClr val="accent3"/>
                </a:solidFill>
              </a:rPr>
              <a:t>ACCIONES</a:t>
            </a:r>
          </a:p>
          <a:p>
            <a:pPr marL="0" lvl="0" indent="0">
              <a:buNone/>
            </a:pPr>
            <a:endParaRPr lang="es-ES" sz="3200" dirty="0">
              <a:solidFill>
                <a:schemeClr val="accent3"/>
              </a:solidFill>
            </a:endParaRPr>
          </a:p>
          <a:p>
            <a:pPr lvl="0"/>
            <a:r>
              <a:rPr lang="es-ES" dirty="0"/>
              <a:t>En el </a:t>
            </a:r>
            <a:r>
              <a:rPr lang="es-ES" b="1" dirty="0"/>
              <a:t>2021</a:t>
            </a:r>
            <a:r>
              <a:rPr lang="es-ES" dirty="0"/>
              <a:t> se realizó una </a:t>
            </a:r>
            <a:r>
              <a:rPr lang="es-ES" b="1" dirty="0"/>
              <a:t>prueba piloto</a:t>
            </a:r>
            <a:r>
              <a:rPr lang="es-ES" dirty="0"/>
              <a:t> del IG con </a:t>
            </a:r>
            <a:r>
              <a:rPr lang="es-ES" b="1" dirty="0"/>
              <a:t>5 másteres.</a:t>
            </a:r>
            <a:endParaRPr lang="es-ES" dirty="0"/>
          </a:p>
          <a:p>
            <a:pPr lvl="0"/>
            <a:endParaRPr lang="es-ES" dirty="0"/>
          </a:p>
          <a:p>
            <a:pPr lvl="0"/>
            <a:r>
              <a:rPr lang="es-ES" dirty="0"/>
              <a:t>Se está realizando en una </a:t>
            </a:r>
            <a:r>
              <a:rPr lang="es-ES" b="1" dirty="0"/>
              <a:t>encuesta a egresados</a:t>
            </a:r>
            <a:r>
              <a:rPr lang="es-ES" dirty="0"/>
              <a:t> </a:t>
            </a:r>
            <a:r>
              <a:rPr lang="es-ES" b="1" dirty="0"/>
              <a:t>T3</a:t>
            </a:r>
            <a:r>
              <a:rPr lang="es-ES" dirty="0"/>
              <a:t> de los TTPP para poder integrar los resultados que correspondan al informe de gestión.</a:t>
            </a:r>
          </a:p>
          <a:p>
            <a:pPr lvl="0"/>
            <a:endParaRPr lang="es-ES" dirty="0"/>
          </a:p>
          <a:p>
            <a:pPr lvl="0"/>
            <a:r>
              <a:rPr lang="es-ES" dirty="0"/>
              <a:t>Se ha elaborado un </a:t>
            </a:r>
            <a:r>
              <a:rPr lang="es-ES" b="1" dirty="0"/>
              <a:t>informe de evaluación</a:t>
            </a:r>
            <a:r>
              <a:rPr lang="es-ES" dirty="0"/>
              <a:t>.</a:t>
            </a:r>
          </a:p>
          <a:p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b="1" dirty="0"/>
              <a:t>Planificación y procedimiento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69055" y="864235"/>
            <a:ext cx="7315200" cy="5709920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endParaRPr lang="es-ES" altLang="es-ES_tradnl" b="1" dirty="0">
              <a:solidFill>
                <a:schemeClr val="tx1"/>
              </a:solidFill>
              <a:ea typeface="MS PGothic" panose="020B0600070205080204" pitchFamily="34" charset="-128"/>
            </a:endParaRPr>
          </a:p>
          <a:p>
            <a:pPr marL="0" indent="0">
              <a:buNone/>
            </a:pPr>
            <a:endParaRPr lang="es-ES" altLang="es-ES_tradnl" b="1" dirty="0">
              <a:solidFill>
                <a:schemeClr val="tx1"/>
              </a:solidFill>
              <a:ea typeface="MS PGothic" panose="020B0600070205080204" pitchFamily="34" charset="-12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s-ES" altLang="es-ES_tradnl" sz="4800" b="1" dirty="0">
                <a:solidFill>
                  <a:schemeClr val="accent3"/>
                </a:solidFill>
                <a:ea typeface="MS PGothic" panose="020B0600070205080204" pitchFamily="34" charset="-128"/>
              </a:rPr>
              <a:t>¡¡Participarán todos los Títulos propios que presenten dentro del plan de estudio coordinado un Master en Formación Permanente!!.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altLang="es-ES_tradnl" sz="3430" b="1" dirty="0">
                <a:solidFill>
                  <a:schemeClr val="accent1"/>
                </a:solidFill>
                <a:ea typeface="MS PGothic" panose="020B0600070205080204" pitchFamily="34" charset="-128"/>
              </a:rPr>
              <a:t>3-6 de Febrero</a:t>
            </a:r>
            <a:r>
              <a:rPr lang="es-ES" altLang="es-ES_tradnl" sz="3430" b="1" dirty="0">
                <a:solidFill>
                  <a:schemeClr val="tx1"/>
                </a:solidFill>
                <a:ea typeface="MS PGothic" panose="020B0600070205080204" pitchFamily="34" charset="-128"/>
              </a:rPr>
              <a:t> se enviará por </a:t>
            </a:r>
            <a:r>
              <a:rPr lang="es-ES" altLang="es-ES_tradnl" sz="3430" b="1" dirty="0">
                <a:solidFill>
                  <a:schemeClr val="accent1"/>
                </a:solidFill>
                <a:ea typeface="MS PGothic" panose="020B0600070205080204" pitchFamily="34" charset="-128"/>
              </a:rPr>
              <a:t>correo electrónico</a:t>
            </a:r>
            <a:r>
              <a:rPr lang="es-ES" altLang="es-ES_tradnl" sz="3430" b="1" dirty="0">
                <a:solidFill>
                  <a:schemeClr val="tx1"/>
                </a:solidFill>
                <a:ea typeface="MS PGothic" panose="020B0600070205080204" pitchFamily="34" charset="-128"/>
              </a:rPr>
              <a:t> los informes de gestión a cada Responsable de actividad de los Máster activos en la </a:t>
            </a:r>
            <a:r>
              <a:rPr lang="es-ES" altLang="es-ES_tradnl" sz="3430" b="1" u="sng" dirty="0">
                <a:solidFill>
                  <a:schemeClr val="tx1"/>
                </a:solidFill>
                <a:ea typeface="MS PGothic" panose="020B0600070205080204" pitchFamily="34" charset="-128"/>
              </a:rPr>
              <a:t>edición 21/22</a:t>
            </a:r>
            <a:r>
              <a:rPr lang="es-ES" altLang="es-ES_tradnl" sz="3430" b="1" dirty="0">
                <a:solidFill>
                  <a:schemeClr val="tx1"/>
                </a:solidFill>
                <a:ea typeface="MS PGothic" panose="020B0600070205080204" pitchFamily="34" charset="-128"/>
              </a:rPr>
              <a:t>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altLang="es-ES_tradnl" sz="3430" b="1" dirty="0">
                <a:solidFill>
                  <a:schemeClr val="accent1"/>
                </a:solidFill>
                <a:ea typeface="MS PGothic" panose="020B0600070205080204" pitchFamily="34" charset="-128"/>
              </a:rPr>
              <a:t>3-7 de Marzo,  </a:t>
            </a:r>
            <a:r>
              <a:rPr lang="es-ES" altLang="es-ES_tradnl" sz="3430" b="1" dirty="0">
                <a:solidFill>
                  <a:schemeClr val="tx1"/>
                </a:solidFill>
                <a:ea typeface="MS PGothic" panose="020B0600070205080204" pitchFamily="34" charset="-128"/>
              </a:rPr>
              <a:t>se entregará al CFP el informe de gestión cumplimentado con las reflexiones y al menos un plan de mejora.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s-ES" altLang="es-ES_tradnl" sz="3430" b="1" dirty="0">
                <a:solidFill>
                  <a:schemeClr val="accent1"/>
                </a:solidFill>
                <a:ea typeface="MS PGothic" panose="020B0600070205080204" pitchFamily="34" charset="-128"/>
              </a:rPr>
              <a:t>18-20 de Abril</a:t>
            </a:r>
            <a:r>
              <a:rPr lang="es-ES" altLang="es-ES_tradnl" sz="3430" b="1" dirty="0">
                <a:solidFill>
                  <a:schemeClr val="tx1"/>
                </a:solidFill>
                <a:ea typeface="MS PGothic" panose="020B0600070205080204" pitchFamily="34" charset="-128"/>
              </a:rPr>
              <a:t> se hará llegar a cada responsable de actividad el informe de evaluación a través del </a:t>
            </a:r>
            <a:r>
              <a:rPr lang="es-ES" altLang="es-ES_tradnl" sz="3430" b="1" dirty="0">
                <a:solidFill>
                  <a:schemeClr val="accent1"/>
                </a:solidFill>
                <a:ea typeface="MS PGothic" panose="020B0600070205080204" pitchFamily="34" charset="-128"/>
              </a:rPr>
              <a:t>correo electrónico. </a:t>
            </a:r>
          </a:p>
          <a:p>
            <a:pPr marL="0" indent="0">
              <a:lnSpc>
                <a:spcPct val="150000"/>
              </a:lnSpc>
              <a:buNone/>
            </a:pPr>
            <a:endParaRPr lang="es-ES" altLang="es-ES_tradnl" sz="3430" b="1" dirty="0">
              <a:solidFill>
                <a:schemeClr val="tx1"/>
              </a:solidFill>
              <a:ea typeface="MS PGothic" panose="020B0600070205080204" pitchFamily="34" charset="-128"/>
            </a:endParaRPr>
          </a:p>
          <a:p>
            <a:pPr marL="0" indent="0">
              <a:buNone/>
            </a:pPr>
            <a:endParaRPr lang="es-ES" altLang="es-ES_tradnl" b="1" dirty="0">
              <a:solidFill>
                <a:schemeClr val="tx1"/>
              </a:solidFill>
              <a:highlight>
                <a:srgbClr val="808000"/>
              </a:highlight>
              <a:ea typeface="MS PGothic" panose="020B0600070205080204" pitchFamily="34" charset="-128"/>
            </a:endParaRPr>
          </a:p>
          <a:p>
            <a:pPr marL="0" indent="0">
              <a:buNone/>
            </a:pPr>
            <a:r>
              <a:rPr lang="es-ES" altLang="es-ES_tradnl" b="1" dirty="0">
                <a:solidFill>
                  <a:schemeClr val="tx1"/>
                </a:solidFill>
                <a:ea typeface="MS PGothic" panose="020B0600070205080204" pitchFamily="34" charset="-128"/>
              </a:rPr>
              <a:t> </a:t>
            </a:r>
          </a:p>
          <a:p>
            <a:pPr marL="0" indent="0">
              <a:buNone/>
            </a:pPr>
            <a:br>
              <a:rPr lang="es-ES" altLang="es-ES_tradnl" b="1" dirty="0">
                <a:solidFill>
                  <a:schemeClr val="tx1"/>
                </a:solidFill>
                <a:ea typeface="MS PGothic" panose="020B0600070205080204" pitchFamily="34" charset="-128"/>
              </a:rPr>
            </a:br>
            <a:endParaRPr lang="es-ES" dirty="0"/>
          </a:p>
        </p:txBody>
      </p:sp>
      <p:sp>
        <p:nvSpPr>
          <p:cNvPr id="5" name="CuadroTexto 4"/>
          <p:cNvSpPr txBox="1"/>
          <p:nvPr/>
        </p:nvSpPr>
        <p:spPr>
          <a:xfrm>
            <a:off x="3869024" y="864498"/>
            <a:ext cx="3178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dirty="0">
                <a:solidFill>
                  <a:srgbClr val="FF0000"/>
                </a:solidFill>
              </a:rPr>
              <a:t>INFORME DE GESTIÓN</a:t>
            </a:r>
          </a:p>
        </p:txBody>
      </p:sp>
      <p:pic>
        <p:nvPicPr>
          <p:cNvPr id="6" name="Marcador de contenido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38912" y="5318493"/>
            <a:ext cx="1231494" cy="112202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8958" y="-20387"/>
            <a:ext cx="12380957" cy="6878387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43467" y="1298448"/>
            <a:ext cx="3685070" cy="3255264"/>
          </a:xfrm>
        </p:spPr>
        <p:txBody>
          <a:bodyPr rtlCol="0">
            <a:normAutofit/>
          </a:bodyPr>
          <a:lstStyle/>
          <a:p>
            <a:pPr rtl="0"/>
            <a:r>
              <a:rPr lang="es-ES" sz="4800" dirty="0"/>
              <a:t>5. Activa tu Futuro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43467" y="4670246"/>
            <a:ext cx="3685070" cy="914400"/>
          </a:xfrm>
        </p:spPr>
        <p:txBody>
          <a:bodyPr rtlCol="0">
            <a:normAutofit/>
          </a:bodyPr>
          <a:lstStyle/>
          <a:p>
            <a:pPr rtl="0"/>
            <a:r>
              <a:rPr lang="es-ES" b="1" dirty="0">
                <a:solidFill>
                  <a:schemeClr val="tx2"/>
                </a:solidFill>
              </a:rPr>
              <a:t>VI Jornadas</a:t>
            </a:r>
          </a:p>
          <a:p>
            <a:pPr rtl="0"/>
            <a:r>
              <a:rPr lang="es-ES" b="1" dirty="0">
                <a:solidFill>
                  <a:schemeClr val="tx2"/>
                </a:solidFill>
              </a:rPr>
              <a:t>RESULTADOS 2022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4227" y="5584646"/>
            <a:ext cx="1908213" cy="80474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9248" y="1123837"/>
            <a:ext cx="4998963" cy="1255469"/>
          </a:xfrm>
        </p:spPr>
        <p:txBody>
          <a:bodyPr rtlCol="0">
            <a:normAutofit fontScale="90000"/>
          </a:bodyPr>
          <a:lstStyle/>
          <a:p>
            <a:br>
              <a:rPr lang="es-ES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s-ES" dirty="0">
                <a:hlinkClick r:id="rId3"/>
              </a:rPr>
              <a:t>VI Jornadas activa tu futuro</a:t>
            </a:r>
            <a:br>
              <a:rPr lang="es-ES" dirty="0"/>
            </a:br>
            <a:br>
              <a:rPr lang="es-ES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11 Sesiones coloquio</a:t>
            </a:r>
            <a:br>
              <a:rPr lang="es-ES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11 Talleres</a:t>
            </a:r>
            <a:br>
              <a:rPr lang="es-ES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s-ES" dirty="0">
                <a:solidFill>
                  <a:schemeClr val="accent5">
                    <a:lumMod val="50000"/>
                  </a:schemeClr>
                </a:solidFill>
              </a:rPr>
              <a:t>1 Visita al puerto de Valencia</a:t>
            </a:r>
          </a:p>
        </p:txBody>
      </p:sp>
      <p:graphicFrame>
        <p:nvGraphicFramePr>
          <p:cNvPr id="9" name="Marcador de posición de contenido 3"/>
          <p:cNvGraphicFramePr>
            <a:graphicFrameLocks noGrp="1"/>
          </p:cNvGraphicFramePr>
          <p:nvPr>
            <p:ph idx="1"/>
          </p:nvPr>
        </p:nvGraphicFramePr>
        <p:xfrm>
          <a:off x="289248" y="2596756"/>
          <a:ext cx="5000400" cy="327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308" y="759255"/>
            <a:ext cx="6108838" cy="533095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78918" y="101645"/>
            <a:ext cx="1908213" cy="80474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rco">
  <a:themeElements>
    <a:clrScheme name="Frame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Diseño de Marco arquitectura</Template>
  <TotalTime>0</TotalTime>
  <Words>854</Words>
  <Application>Microsoft Office PowerPoint</Application>
  <PresentationFormat>Panorámica</PresentationFormat>
  <Paragraphs>126</Paragraphs>
  <Slides>16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MS PGothic</vt:lpstr>
      <vt:lpstr>Arial</vt:lpstr>
      <vt:lpstr>Calibri</vt:lpstr>
      <vt:lpstr>Corbel</vt:lpstr>
      <vt:lpstr>Times New Roman</vt:lpstr>
      <vt:lpstr>Wingdings 2</vt:lpstr>
      <vt:lpstr>Marco</vt:lpstr>
      <vt:lpstr>Reunión general de títulos propios</vt:lpstr>
      <vt:lpstr>Índice</vt:lpstr>
      <vt:lpstr>1.1 Nomenclaturas de TTPP y adaptación RD 822/21</vt:lpstr>
      <vt:lpstr>1.2. Normativa trabajos fin de título</vt:lpstr>
      <vt:lpstr>1.3. Informe favorable del SIGC</vt:lpstr>
      <vt:lpstr>4. Informe de gestión para Títulos propios SIGC</vt:lpstr>
      <vt:lpstr>Planificación y procedimiento</vt:lpstr>
      <vt:lpstr>5. Activa tu Futuro </vt:lpstr>
      <vt:lpstr> VI Jornadas activa tu futuro  11 Sesiones coloquio 11 Talleres 1 Visita al puerto de Valencia</vt:lpstr>
      <vt:lpstr>HISTÓRICO</vt:lpstr>
      <vt:lpstr>IMPACTOS V JORNADAS ATF-MATRÍCULAS  El 22% de participantes en ATF se han matriculado en alguna actividad del CFP (jornadas, FE, TTPP, congresos)  Del porcentaje anterior, el 38% se han matriculado en un TTPP </vt:lpstr>
      <vt:lpstr>IMPACTO IV JORNADAS ATF-ECONÓMICO</vt:lpstr>
      <vt:lpstr>Acciones de promoción:   Boletín electrónico https://www.cfp.upv.es/formacion-permanente/activa-tu-futuro.html  Redes sociales</vt:lpstr>
      <vt:lpstr>Acciones de promoción:   Vinilos interiores EMT y  Pantallas interiores EMT - Pantallas electrónicas en centro de valencia </vt:lpstr>
      <vt:lpstr>Novedades</vt:lpstr>
      <vt:lpstr>Gracias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7</cp:revision>
  <dcterms:created xsi:type="dcterms:W3CDTF">2020-12-21T13:38:00Z</dcterms:created>
  <dcterms:modified xsi:type="dcterms:W3CDTF">2022-12-16T10:42:43Z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ICV">
    <vt:lpwstr>A11AA937379A4C2695D236761C97B797</vt:lpwstr>
  </property>
  <property fmtid="{D5CDD505-2E9C-101B-9397-08002B2CF9AE}" pid="4" name="KSOProductBuildVer">
    <vt:lpwstr>3082-11.2.0.11417</vt:lpwstr>
  </property>
</Properties>
</file>