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64" r:id="rId4"/>
  </p:sldMasterIdLst>
  <p:notesMasterIdLst>
    <p:notesMasterId r:id="rId20"/>
  </p:notesMasterIdLst>
  <p:handoutMasterIdLst>
    <p:handoutMasterId r:id="rId21"/>
  </p:handoutMasterIdLst>
  <p:sldIdLst>
    <p:sldId id="256" r:id="rId5"/>
    <p:sldId id="263" r:id="rId6"/>
    <p:sldId id="264" r:id="rId7"/>
    <p:sldId id="266" r:id="rId8"/>
    <p:sldId id="265" r:id="rId9"/>
    <p:sldId id="268" r:id="rId10"/>
    <p:sldId id="267" r:id="rId11"/>
    <p:sldId id="272" r:id="rId12"/>
    <p:sldId id="275" r:id="rId13"/>
    <p:sldId id="273" r:id="rId14"/>
    <p:sldId id="269" r:id="rId15"/>
    <p:sldId id="270" r:id="rId16"/>
    <p:sldId id="271" r:id="rId17"/>
    <p:sldId id="259" r:id="rId18"/>
    <p:sldId id="261" r:id="rId19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2" autoAdjust="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lson.cfp.upv.es\CFP\TTPP\Feria\ACTIVA%20TU%20FUTURO%202019-20\Datos%20de%20impactos\Impacto%20economico%202019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Impacto</a:t>
            </a:r>
            <a:r>
              <a:rPr lang="es-ES" baseline="0"/>
              <a:t> económico/euros 2019</a:t>
            </a:r>
            <a:endParaRPr lang="es-E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689466849662852E-2"/>
          <c:y val="0.16864286511926493"/>
          <c:w val="0.82559910827180327"/>
          <c:h val="0.53921374424045243"/>
        </c:manualLayout>
      </c:layout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8140967999655961E-2"/>
          <c:y val="0.67663229970578675"/>
          <c:w val="0.84371784789749971"/>
          <c:h val="0.301987720821238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BC647D-C07F-4EF8-B910-433B5D948EA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5569E6B8-85E8-48F5-8765-921FBF433003}">
      <dgm:prSet/>
      <dgm:spPr/>
      <dgm:t>
        <a:bodyPr/>
        <a:lstStyle/>
        <a:p>
          <a:pPr rtl="0"/>
          <a:r>
            <a:rPr lang="es-ES" b="1" baseline="0" dirty="0" smtClean="0"/>
            <a:t>ENCUESTA RESPONSABLES DE ACCIONES ACTIVA TU FUTURO</a:t>
          </a:r>
          <a:endParaRPr lang="es-ES" dirty="0"/>
        </a:p>
      </dgm:t>
    </dgm:pt>
    <dgm:pt modelId="{CB8071F2-16E8-46C8-8EE5-01CF1013A916}" type="parTrans" cxnId="{28E94F07-DA4D-4C52-93BB-2938826D4CEF}">
      <dgm:prSet/>
      <dgm:spPr/>
      <dgm:t>
        <a:bodyPr/>
        <a:lstStyle/>
        <a:p>
          <a:endParaRPr lang="es-ES"/>
        </a:p>
      </dgm:t>
    </dgm:pt>
    <dgm:pt modelId="{5CFFA11A-7A3D-4F9A-93E3-6BDF85FCC515}" type="sibTrans" cxnId="{28E94F07-DA4D-4C52-93BB-2938826D4CEF}">
      <dgm:prSet/>
      <dgm:spPr/>
      <dgm:t>
        <a:bodyPr/>
        <a:lstStyle/>
        <a:p>
          <a:endParaRPr lang="es-ES"/>
        </a:p>
      </dgm:t>
    </dgm:pt>
    <dgm:pt modelId="{5A4B13C9-0D4B-4BFC-931C-959D13789545}" type="pres">
      <dgm:prSet presAssocID="{99BC647D-C07F-4EF8-B910-433B5D948EA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2A96E142-6BF3-471E-A28D-C788E2EE3429}" type="pres">
      <dgm:prSet presAssocID="{5569E6B8-85E8-48F5-8765-921FBF433003}" presName="horFlow" presStyleCnt="0"/>
      <dgm:spPr/>
    </dgm:pt>
    <dgm:pt modelId="{F2BA31C8-D51D-48D7-B8C2-B61E9A9E2C29}" type="pres">
      <dgm:prSet presAssocID="{5569E6B8-85E8-48F5-8765-921FBF433003}" presName="bigChev" presStyleLbl="node1" presStyleIdx="0" presStyleCnt="1"/>
      <dgm:spPr>
        <a:prstGeom prst="flowChartOnlineStorage">
          <a:avLst/>
        </a:prstGeom>
      </dgm:spPr>
      <dgm:t>
        <a:bodyPr/>
        <a:lstStyle/>
        <a:p>
          <a:endParaRPr lang="es-ES"/>
        </a:p>
      </dgm:t>
    </dgm:pt>
  </dgm:ptLst>
  <dgm:cxnLst>
    <dgm:cxn modelId="{4F05D0CF-854A-4770-9A42-96049745CCE2}" type="presOf" srcId="{99BC647D-C07F-4EF8-B910-433B5D948EA2}" destId="{5A4B13C9-0D4B-4BFC-931C-959D13789545}" srcOrd="0" destOrd="0" presId="urn:microsoft.com/office/officeart/2005/8/layout/lProcess3"/>
    <dgm:cxn modelId="{521236C8-13B8-429E-94D9-08217A46E82E}" type="presOf" srcId="{5569E6B8-85E8-48F5-8765-921FBF433003}" destId="{F2BA31C8-D51D-48D7-B8C2-B61E9A9E2C29}" srcOrd="0" destOrd="0" presId="urn:microsoft.com/office/officeart/2005/8/layout/lProcess3"/>
    <dgm:cxn modelId="{28E94F07-DA4D-4C52-93BB-2938826D4CEF}" srcId="{99BC647D-C07F-4EF8-B910-433B5D948EA2}" destId="{5569E6B8-85E8-48F5-8765-921FBF433003}" srcOrd="0" destOrd="0" parTransId="{CB8071F2-16E8-46C8-8EE5-01CF1013A916}" sibTransId="{5CFFA11A-7A3D-4F9A-93E3-6BDF85FCC515}"/>
    <dgm:cxn modelId="{C047797C-52A5-4A76-AE24-CF330FFB7C2F}" type="presParOf" srcId="{5A4B13C9-0D4B-4BFC-931C-959D13789545}" destId="{2A96E142-6BF3-471E-A28D-C788E2EE3429}" srcOrd="0" destOrd="0" presId="urn:microsoft.com/office/officeart/2005/8/layout/lProcess3"/>
    <dgm:cxn modelId="{19DB0EFE-42C2-48B4-9B7A-02CC271371B0}" type="presParOf" srcId="{2A96E142-6BF3-471E-A28D-C788E2EE3429}" destId="{F2BA31C8-D51D-48D7-B8C2-B61E9A9E2C29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A31C8-D51D-48D7-B8C2-B61E9A9E2C29}">
      <dsp:nvSpPr>
        <dsp:cNvPr id="0" name=""/>
        <dsp:cNvSpPr/>
      </dsp:nvSpPr>
      <dsp:spPr>
        <a:xfrm>
          <a:off x="0" y="1711095"/>
          <a:ext cx="2947482" cy="1178992"/>
        </a:xfrm>
        <a:prstGeom prst="flowChartOnlineStora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baseline="0" dirty="0" smtClean="0"/>
            <a:t>ENCUESTA RESPONSABLES DE ACCIONES ACTIVA TU FUTURO</a:t>
          </a:r>
          <a:endParaRPr lang="es-ES" sz="1700" kern="1200" dirty="0"/>
        </a:p>
      </dsp:txBody>
      <dsp:txXfrm>
        <a:off x="491247" y="1711095"/>
        <a:ext cx="1964988" cy="11789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xmlns="" id="{E3ECEABD-58F0-41C6-A1B5-F6BCA99201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6824CFB2-AD5F-4363-9017-5DD74EA636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36900-A273-4192-A5F3-D1D52B781480}" type="datetimeFigureOut">
              <a:rPr lang="es-ES" smtClean="0"/>
              <a:t>24/03/2021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DF5FA4A3-C7C2-4A5D-BD7B-6E9B206E44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3BE1097B-EDEA-44B3-8B20-0934D4301D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287E5-8F30-4233-B83B-DACBFA4352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2899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8868E-82C9-4335-AB18-48A43B8F09ED}" type="datetimeFigureOut">
              <a:rPr lang="es-ES" noProof="0" smtClean="0"/>
              <a:t>24/03/2021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Editar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F3837-1EA1-4185-B041-082E69BD8CF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548223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F3837-1EA1-4185-B041-082E69BD8CF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0455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F3837-1EA1-4185-B041-082E69BD8CF5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4446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F3837-1EA1-4185-B041-082E69BD8CF5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3338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ángulo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rtlCol="0"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es-ES" noProof="0" smtClean="0"/>
              <a:t>Haga clic para modificar el estilo de subtítulo del patrón</a:t>
            </a:r>
            <a:endParaRPr lang="es-ES" noProof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A5B8F1-8BA2-463E-A233-EBF9544C9EAD}" type="datetime1">
              <a:rPr lang="es-ES" noProof="0" smtClean="0"/>
              <a:t>24/03/2021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5" y="112405"/>
            <a:ext cx="1761744" cy="55778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122" y="59366"/>
            <a:ext cx="1908213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660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C2A1C6-30E4-4BB7-B0A5-81DD08B863BE}" type="datetime1">
              <a:rPr lang="es-ES" noProof="0" smtClean="0"/>
              <a:t>24/03/2021</a:t>
            </a:fld>
            <a:endParaRPr lang="es-ES" noProof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5" y="112405"/>
            <a:ext cx="1761744" cy="55778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122" y="59366"/>
            <a:ext cx="1908213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3867912" y="868680"/>
            <a:ext cx="7315200" cy="5120640"/>
          </a:xfrm>
        </p:spPr>
        <p:txBody>
          <a:bodyPr vert="eaVert" rtlCol="0" anchor="t"/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CF2578-F7E1-4AE6-A9CE-31E003EE66BF}" type="datetime1">
              <a:rPr lang="es-ES" noProof="0" smtClean="0"/>
              <a:t>24/03/2021</a:t>
            </a:fld>
            <a:endParaRPr lang="es-ES" noProof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197192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EA9532B-B965-4CFD-8C70-7B573D9714E9}" type="datetime1">
              <a:rPr lang="es-ES" noProof="0" smtClean="0"/>
              <a:t>24/03/2021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5" y="112405"/>
            <a:ext cx="1761744" cy="55778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122" y="59366"/>
            <a:ext cx="1908213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794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rtlCol="0"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3886200" y="4672584"/>
            <a:ext cx="7315200" cy="914400"/>
          </a:xfrm>
        </p:spPr>
        <p:txBody>
          <a:bodyPr rtlCol="0"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2E1E6C-3F7B-4A58-8073-DE91827AE258}" type="datetime1">
              <a:rPr lang="es-ES" noProof="0" smtClean="0"/>
              <a:t>24/03/2021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10662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 hasCustomPrompt="1"/>
          </p:nvPr>
        </p:nvSpPr>
        <p:spPr>
          <a:xfrm>
            <a:off x="3867912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7818120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8" name="Marcador de posición de fech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E3625D-CCA1-46AC-98D2-F055DCE80F3A}" type="datetime1">
              <a:rPr lang="es-ES" noProof="0" smtClean="0"/>
              <a:t>24/03/2021</a:t>
            </a:fld>
            <a:endParaRPr lang="es-ES" noProof="0"/>
          </a:p>
        </p:txBody>
      </p:sp>
      <p:sp>
        <p:nvSpPr>
          <p:cNvPr id="9" name="Marcador de posición de pie de página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0" name="Marcador de posición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41377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3867912" y="1023586"/>
            <a:ext cx="3474720" cy="80772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3867912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7818463" y="1023586"/>
            <a:ext cx="3474720" cy="813171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 hasCustomPrompt="1"/>
          </p:nvPr>
        </p:nvSpPr>
        <p:spPr>
          <a:xfrm>
            <a:off x="7818463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63EFB8-5C08-4008-9B97-F8176CD39737}" type="datetime1">
              <a:rPr lang="es-ES" noProof="0" smtClean="0"/>
              <a:t>24/03/2021</a:t>
            </a:fld>
            <a:endParaRPr lang="es-ES" noProof="0"/>
          </a:p>
        </p:txBody>
      </p:sp>
      <p:sp>
        <p:nvSpPr>
          <p:cNvPr id="11" name="Marcador de posición de pie de página 10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2" name="Marcador de posición de número de diapositiva 1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94660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41E37C-8E03-4609-A442-8667C3A8EBD8}" type="datetime1">
              <a:rPr lang="es-ES" noProof="0" smtClean="0"/>
              <a:t>24/03/2021</a:t>
            </a:fld>
            <a:endParaRPr lang="es-ES" noProof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5" y="112405"/>
            <a:ext cx="1761744" cy="55778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122" y="59366"/>
            <a:ext cx="1908213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4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CD2C8A-0368-46E3-8AD5-64D54475A9B4}" type="datetime1">
              <a:rPr lang="es-ES" noProof="0" smtClean="0"/>
              <a:t>24/03/2021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64920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 baseline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3906981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56032" y="3494176"/>
            <a:ext cx="2834640" cy="2321990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8" name="Marcador de fech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7F92E6-92B8-4BFC-AB1C-994666EF2AAA}" type="datetime1">
              <a:rPr lang="es-ES" noProof="0" smtClean="0"/>
              <a:t>24/03/2021</a:t>
            </a:fld>
            <a:endParaRPr lang="es-ES" noProof="0"/>
          </a:p>
        </p:txBody>
      </p:sp>
      <p:sp>
        <p:nvSpPr>
          <p:cNvPr id="9" name="Marcador de posición de pie de página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0" name="Marcador de posición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xmlns="" id="{87B0DF2F-DAFD-4616-9E25-0C28D75BF30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91805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xmlns="" id="{336DA0F9-D851-437C-A45B-EC125A3D3DB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076629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xmlns="" id="{0FF0BA98-3AB4-4D88-B1C2-6279BCACFA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7792" y="3971924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3" name="Marcador de texto 5">
            <a:extLst>
              <a:ext uri="{FF2B5EF4-FFF2-40B4-BE49-F238E27FC236}">
                <a16:creationId xmlns:a16="http://schemas.microsoft.com/office/drawing/2014/main" xmlns="" id="{D9DEF72B-B924-4A0D-8C83-3B370632C0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72616" y="3971925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4" name="Marcador de texto 5">
            <a:extLst>
              <a:ext uri="{FF2B5EF4-FFF2-40B4-BE49-F238E27FC236}">
                <a16:creationId xmlns:a16="http://schemas.microsoft.com/office/drawing/2014/main" xmlns="" id="{E9D30C54-E9E8-4300-8DA4-352DB3A71A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70239" y="3971924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75080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56032" y="3493008"/>
            <a:ext cx="2834640" cy="2322576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8" name="Marcador de posición de fech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3E37CA-EF91-46B6-A2E7-BD02FAF2079C}" type="datetime1">
              <a:rPr lang="es-ES" noProof="0" smtClean="0"/>
              <a:t>24/03/2021</a:t>
            </a:fld>
            <a:endParaRPr lang="es-ES" noProof="0"/>
          </a:p>
        </p:txBody>
      </p:sp>
      <p:sp>
        <p:nvSpPr>
          <p:cNvPr id="9" name="Marcador de posición de pie de página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5" y="112405"/>
            <a:ext cx="1761744" cy="55778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122" y="59366"/>
            <a:ext cx="1908213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10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8" name="Rectángulo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BEFF3C2B-FE6D-42D4-BBB0-67A75FA1ED9C}" type="datetime1">
              <a:rPr lang="es-ES" noProof="0" smtClean="0"/>
              <a:t>24/03/2021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rtl="0"/>
            <a:fld id="{4FAB73BC-B049-4115-A692-8D63A059BFB8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3593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.tif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0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ángulo 9">
            <a:extLst>
              <a:ext uri="{FF2B5EF4-FFF2-40B4-BE49-F238E27FC236}">
                <a16:creationId xmlns:a16="http://schemas.microsoft.com/office/drawing/2014/main" xmlns="" id="{8869841E-71E7-4F51-8E6F-5E8A5E3756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C20C741F-0826-4AB6-A92E-AB4EB50216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958" y="-20387"/>
            <a:ext cx="12380957" cy="687838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594B067E-A161-4B29-A8FA-FEEB194495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6CA50C-1A88-4B3F-A34F-FE199F420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7" y="1298448"/>
            <a:ext cx="3685070" cy="3255264"/>
          </a:xfrm>
        </p:spPr>
        <p:txBody>
          <a:bodyPr rtlCol="0">
            <a:normAutofit/>
          </a:bodyPr>
          <a:lstStyle/>
          <a:p>
            <a:pPr rtl="0"/>
            <a:r>
              <a:rPr lang="es-ES" sz="4800" dirty="0" smtClean="0"/>
              <a:t>Títulos Propios</a:t>
            </a:r>
            <a:endParaRPr lang="es-ES" sz="48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9CC2D51-705E-403A-AC0E-9157DC551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670246"/>
            <a:ext cx="3685070" cy="914400"/>
          </a:xfrm>
        </p:spPr>
        <p:txBody>
          <a:bodyPr rtlCol="0">
            <a:normAutofit/>
          </a:bodyPr>
          <a:lstStyle/>
          <a:p>
            <a:pPr rtl="0"/>
            <a:r>
              <a:rPr lang="es-ES" b="1" dirty="0" smtClean="0"/>
              <a:t>Mejoras año 2020/2021</a:t>
            </a:r>
          </a:p>
        </p:txBody>
      </p:sp>
    </p:spTree>
    <p:extLst>
      <p:ext uri="{BB962C8B-B14F-4D97-AF65-F5344CB8AC3E}">
        <p14:creationId xmlns:p14="http://schemas.microsoft.com/office/powerpoint/2010/main" val="2745828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Certificado de docencia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1549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Acciones de promoción: </a:t>
            </a:r>
            <a:br>
              <a:rPr lang="es-ES" b="1" dirty="0" smtClean="0"/>
            </a:br>
            <a:r>
              <a:rPr lang="es-ES" sz="2800" dirty="0" smtClean="0"/>
              <a:t>Boletín electrónico</a:t>
            </a:r>
            <a:br>
              <a:rPr lang="es-ES" sz="2800" dirty="0" smtClean="0"/>
            </a:br>
            <a:r>
              <a:rPr lang="es-ES" sz="1200" dirty="0" smtClean="0"/>
              <a:t>https</a:t>
            </a:r>
            <a:r>
              <a:rPr lang="es-ES" sz="1200" dirty="0"/>
              <a:t>://www.cfp.upv.es/formacion-permanente/activa-tu-futuro.html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63" y="863600"/>
            <a:ext cx="6721349" cy="5121275"/>
          </a:xfrm>
        </p:spPr>
      </p:pic>
    </p:spTree>
    <p:extLst>
      <p:ext uri="{BB962C8B-B14F-4D97-AF65-F5344CB8AC3E}">
        <p14:creationId xmlns:p14="http://schemas.microsoft.com/office/powerpoint/2010/main" val="2557966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Acciones de promoción: </a:t>
            </a:r>
            <a:r>
              <a:rPr lang="es-ES" dirty="0" smtClean="0"/>
              <a:t>Redes sociales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977" y="863600"/>
            <a:ext cx="3510722" cy="5121275"/>
          </a:xfrm>
        </p:spPr>
      </p:pic>
    </p:spTree>
    <p:extLst>
      <p:ext uri="{BB962C8B-B14F-4D97-AF65-F5344CB8AC3E}">
        <p14:creationId xmlns:p14="http://schemas.microsoft.com/office/powerpoint/2010/main" val="401704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Acciones de promoción: </a:t>
            </a:r>
            <a:r>
              <a:rPr lang="es-ES" sz="3200" dirty="0" smtClean="0"/>
              <a:t>Búsqueda Google 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713" y="863600"/>
            <a:ext cx="2969249" cy="5121275"/>
          </a:xfrm>
        </p:spPr>
      </p:pic>
    </p:spTree>
    <p:extLst>
      <p:ext uri="{BB962C8B-B14F-4D97-AF65-F5344CB8AC3E}">
        <p14:creationId xmlns:p14="http://schemas.microsoft.com/office/powerpoint/2010/main" val="427817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C1492CA2-7E37-4577-8E02-1E79AE7EED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dirty="0"/>
          </a:p>
        </p:txBody>
      </p:sp>
      <p:sp useBgFill="1">
        <p:nvSpPr>
          <p:cNvPr id="13" name="Rectángulo 12">
            <a:extLst>
              <a:ext uri="{FF2B5EF4-FFF2-40B4-BE49-F238E27FC236}">
                <a16:creationId xmlns:a16="http://schemas.microsoft.com/office/drawing/2014/main" xmlns="" id="{0F9DE327-AEAE-44B2-8483-660A265AE3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024886418"/>
              </p:ext>
            </p:extLst>
          </p:nvPr>
        </p:nvGraphicFramePr>
        <p:xfrm>
          <a:off x="8895775" y="1123837"/>
          <a:ext cx="2947482" cy="4601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87ACB9FA-C8E8-43F1-868B-D328ECFC31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851629" y="782593"/>
            <a:ext cx="4263236" cy="197764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60737" y="2631486"/>
            <a:ext cx="4717313" cy="217763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2754" y="4634396"/>
            <a:ext cx="4532370" cy="203828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5" y="112405"/>
            <a:ext cx="1761744" cy="55778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122" y="28194"/>
            <a:ext cx="1908213" cy="80474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85124" y="767921"/>
            <a:ext cx="3949930" cy="160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6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ángulo 9">
            <a:extLst>
              <a:ext uri="{FF2B5EF4-FFF2-40B4-BE49-F238E27FC236}">
                <a16:creationId xmlns:a16="http://schemas.microsoft.com/office/drawing/2014/main" xmlns="" id="{474A7FC5-56F0-4FE3-8383-04EE92963F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pic>
        <p:nvPicPr>
          <p:cNvPr id="5" name="Imagen 4" descr="Trabajando">
            <a:extLst>
              <a:ext uri="{FF2B5EF4-FFF2-40B4-BE49-F238E27FC236}">
                <a16:creationId xmlns:a16="http://schemas.microsoft.com/office/drawing/2014/main" xmlns="" id="{BC829010-59E7-4B6E-AE76-EEE7D0ED0D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DE6BEBC3-6A99-4A53-9835-9875E08415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993299F-3E8A-4BF7-9C3D-B9F22CF94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2130552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Gracias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F6083A9-53C1-4358-80D7-727411C12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15" y="3454094"/>
            <a:ext cx="7315200" cy="2130552"/>
          </a:xfrm>
        </p:spPr>
        <p:txBody>
          <a:bodyPr rtlCol="0">
            <a:normAutofit/>
          </a:bodyPr>
          <a:lstStyle/>
          <a:p>
            <a:pPr rtl="0"/>
            <a:r>
              <a:rPr lang="es-ES" b="1" dirty="0" smtClean="0"/>
              <a:t>activatufuturo@upv.es</a:t>
            </a:r>
            <a:endParaRPr lang="es-ES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D1006911-EDB8-4CDF-AEAA-A3FA060851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581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smtClean="0">
                <a:solidFill>
                  <a:srgbClr val="DCDCEA">
                    <a:lumMod val="50000"/>
                  </a:srgbClr>
                </a:solidFill>
              </a:rPr>
              <a:t>OBJETIVO</a:t>
            </a:r>
            <a:br>
              <a:rPr lang="es-ES_tradnl" b="1" dirty="0" smtClean="0">
                <a:solidFill>
                  <a:srgbClr val="DCDCEA">
                    <a:lumMod val="50000"/>
                  </a:srgbClr>
                </a:solidFill>
              </a:rPr>
            </a:br>
            <a:r>
              <a:rPr lang="es-ES_tradnl" b="1" dirty="0" smtClean="0">
                <a:solidFill>
                  <a:srgbClr val="DCDCEA">
                    <a:lumMod val="50000"/>
                  </a:srgbClr>
                </a:solidFill>
              </a:rPr>
              <a:t>Informar </a:t>
            </a:r>
            <a:r>
              <a:rPr lang="es-ES_tradnl" b="1" dirty="0">
                <a:solidFill>
                  <a:srgbClr val="DCDCEA">
                    <a:lumMod val="50000"/>
                  </a:srgbClr>
                </a:solidFill>
              </a:rPr>
              <a:t>y revisar los cambios principales para el 20/21</a:t>
            </a:r>
            <a:br>
              <a:rPr lang="es-ES_tradnl" b="1" dirty="0">
                <a:solidFill>
                  <a:srgbClr val="DCDCEA">
                    <a:lumMod val="50000"/>
                  </a:srgbClr>
                </a:solidFill>
              </a:rPr>
            </a:b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altLang="es-ES_tradnl" b="1" i="1" dirty="0" smtClean="0">
                <a:solidFill>
                  <a:schemeClr val="accent5">
                    <a:lumMod val="50000"/>
                  </a:schemeClr>
                </a:solidFill>
                <a:ea typeface="ＭＳ Ｐゴシック" panose="020B0600070205080204" pitchFamily="34" charset="-128"/>
              </a:rPr>
              <a:t>Celebradas del 25 de mayo al 12 de junio 2020</a:t>
            </a:r>
          </a:p>
          <a:p>
            <a:pPr marL="0" indent="0">
              <a:buNone/>
            </a:pPr>
            <a:r>
              <a:rPr lang="es-ES" altLang="es-ES_tradnl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1.- </a:t>
            </a:r>
            <a:r>
              <a:rPr lang="es-ES" altLang="es-ES_tradnl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Generar marca a nivel </a:t>
            </a:r>
            <a:r>
              <a:rPr lang="es-ES" altLang="es-ES_tradnl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local.</a:t>
            </a:r>
            <a:r>
              <a:rPr lang="es-ES" altLang="es-ES_tradnl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/>
            </a:r>
            <a:br>
              <a:rPr lang="es-ES" altLang="es-ES_tradnl" b="1" dirty="0">
                <a:solidFill>
                  <a:schemeClr val="tx1"/>
                </a:solidFill>
                <a:ea typeface="ＭＳ Ｐゴシック" panose="020B0600070205080204" pitchFamily="34" charset="-128"/>
              </a:rPr>
            </a:br>
            <a:r>
              <a:rPr lang="es-ES" altLang="es-ES_tradnl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2.- Dar a conocer la oferta formativa de títulos </a:t>
            </a:r>
            <a:r>
              <a:rPr lang="es-ES" altLang="es-ES_tradnl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propios. </a:t>
            </a:r>
            <a:r>
              <a:rPr lang="es-ES" altLang="es-ES_tradnl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/>
            </a:r>
            <a:br>
              <a:rPr lang="es-ES" altLang="es-ES_tradnl" b="1" dirty="0">
                <a:solidFill>
                  <a:schemeClr val="tx1"/>
                </a:solidFill>
                <a:ea typeface="ＭＳ Ｐゴシック" panose="020B0600070205080204" pitchFamily="34" charset="-128"/>
              </a:rPr>
            </a:br>
            <a:r>
              <a:rPr lang="es-ES" altLang="es-ES_tradnl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3</a:t>
            </a:r>
            <a:r>
              <a:rPr lang="es-ES" altLang="es-ES_tradnl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.- Dar </a:t>
            </a:r>
            <a:r>
              <a:rPr lang="es-ES" altLang="es-ES_tradnl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visibilidad del Centro de Formación Permanente como gestor de títulos propios y acercar la sociedad a la UPV.</a:t>
            </a:r>
            <a:br>
              <a:rPr lang="es-ES" altLang="es-ES_tradnl" b="1" dirty="0">
                <a:solidFill>
                  <a:schemeClr val="tx1"/>
                </a:solidFill>
                <a:ea typeface="ＭＳ Ｐゴシック" panose="020B0600070205080204" pitchFamily="34" charset="-128"/>
              </a:rPr>
            </a:br>
            <a:r>
              <a:rPr lang="es-ES" altLang="es-ES_tradnl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4</a:t>
            </a:r>
            <a:r>
              <a:rPr lang="es-ES" altLang="es-ES_tradnl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.- Crear </a:t>
            </a:r>
            <a:r>
              <a:rPr lang="es-ES" altLang="es-ES_tradnl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un entorno de interacción entre la plantilla docente, expertos, empresas y alumnos potenciales.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75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Reconocimientos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84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Matrícula extraordinaria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08258" y="864108"/>
            <a:ext cx="7315200" cy="5120640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2781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Título provisional accesible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9268" y="864108"/>
            <a:ext cx="6739850" cy="2086910"/>
          </a:xfrm>
        </p:spPr>
        <p:txBody>
          <a:bodyPr/>
          <a:lstStyle/>
          <a:p>
            <a:r>
              <a:rPr lang="es-ES" dirty="0" smtClean="0"/>
              <a:t>Objetivo:</a:t>
            </a:r>
          </a:p>
          <a:p>
            <a:r>
              <a:rPr lang="es-ES" dirty="0" smtClean="0"/>
              <a:t>Tener accesible el alumno su título provisional desde que se tramita desde el CFP al Servicio de Alumnado hasta que se imprime.</a:t>
            </a:r>
          </a:p>
          <a:p>
            <a:r>
              <a:rPr lang="es-ES" dirty="0" smtClean="0"/>
              <a:t>Ubicación: En el apartado de </a:t>
            </a:r>
            <a:r>
              <a:rPr lang="es-ES" dirty="0" err="1" smtClean="0"/>
              <a:t>curriculum</a:t>
            </a:r>
            <a:r>
              <a:rPr lang="es-ES" dirty="0" smtClean="0"/>
              <a:t> del alumno.</a:t>
            </a:r>
          </a:p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606" y="2763981"/>
            <a:ext cx="8062436" cy="242108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807228" y="5568785"/>
            <a:ext cx="7843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Además el alumno desde el portal de alumno podrá descargar su hace constar de</a:t>
            </a:r>
          </a:p>
          <a:p>
            <a:r>
              <a:rPr lang="es-ES" dirty="0" smtClean="0"/>
              <a:t>Matrícula.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2556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Prácticas</a:t>
            </a:r>
            <a:r>
              <a:rPr lang="es-ES" sz="1400" b="1" spc="0" dirty="0"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/>
            </a:r>
            <a:br>
              <a:rPr lang="es-ES" sz="1400" b="1" spc="0" dirty="0"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8094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5563" y="863600"/>
            <a:ext cx="2947482" cy="4601183"/>
          </a:xfrm>
        </p:spPr>
        <p:txBody>
          <a:bodyPr/>
          <a:lstStyle/>
          <a:p>
            <a:r>
              <a:rPr lang="es-ES" b="1" dirty="0" smtClean="0"/>
              <a:t>Trabajos fin de título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1390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Informe de gestión para integrar los TP en un sistema interno de garantía de calidad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0343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Más información en el portal del profesor</a:t>
            </a:r>
            <a:endParaRPr lang="es-ES" b="1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/>
          </p:nvPr>
        </p:nvGraphicFramePr>
        <p:xfrm>
          <a:off x="3200401" y="2348345"/>
          <a:ext cx="4627419" cy="3564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423537"/>
      </p:ext>
    </p:extLst>
  </p:cSld>
  <p:clrMapOvr>
    <a:masterClrMapping/>
  </p:clrMapOvr>
</p:sld>
</file>

<file path=ppt/theme/theme1.xml><?xml version="1.0" encoding="utf-8"?>
<a:theme xmlns:a="http://schemas.openxmlformats.org/drawingml/2006/main" name="Marco">
  <a:themeElements>
    <a:clrScheme name="Fram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B9BFA2-1FA5-44A1-B975-10D6BF58EC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541854-87B3-4953-A183-EF3BD285377B}">
  <ds:schemaRefs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71af3243-3dd4-4a8d-8c0d-dd76da1f02a5"/>
    <ds:schemaRef ds:uri="16c05727-aa75-4e4a-9b5f-8a80a1165891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577E783-5AB8-45E6-9E56-AE40075231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Diseño de Marco arquitectura</Template>
  <TotalTime>0</TotalTime>
  <Words>142</Words>
  <Application>Microsoft Office PowerPoint</Application>
  <PresentationFormat>Panorámica</PresentationFormat>
  <Paragraphs>28</Paragraphs>
  <Slides>15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ＭＳ Ｐゴシック</vt:lpstr>
      <vt:lpstr>Arial</vt:lpstr>
      <vt:lpstr>Calibri</vt:lpstr>
      <vt:lpstr>Corbel</vt:lpstr>
      <vt:lpstr>Wingdings 2</vt:lpstr>
      <vt:lpstr>Marco</vt:lpstr>
      <vt:lpstr>Títulos Propios</vt:lpstr>
      <vt:lpstr>OBJETIVO Informar y revisar los cambios principales para el 20/21 </vt:lpstr>
      <vt:lpstr>Reconocimientos</vt:lpstr>
      <vt:lpstr>Matrícula extraordinaria</vt:lpstr>
      <vt:lpstr>Título provisional accesible</vt:lpstr>
      <vt:lpstr>Prácticas </vt:lpstr>
      <vt:lpstr>Trabajos fin de título</vt:lpstr>
      <vt:lpstr>Informe de gestión para integrar los TP en un sistema interno de garantía de calidad</vt:lpstr>
      <vt:lpstr>Más información en el portal del profesor</vt:lpstr>
      <vt:lpstr>Certificado de docencia</vt:lpstr>
      <vt:lpstr>Acciones de promoción:  Boletín electrónico https://www.cfp.upv.es/formacion-permanente/activa-tu-futuro.html</vt:lpstr>
      <vt:lpstr>Acciones de promoción: Redes sociales</vt:lpstr>
      <vt:lpstr>Acciones de promoción: Búsqueda Google </vt:lpstr>
      <vt:lpstr>Presentación de PowerPoint</vt:lpstr>
      <vt:lpstr>Gracias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2020-12-21T13:38:20Z</dcterms:created>
  <dcterms:modified xsi:type="dcterms:W3CDTF">2021-03-24T13:57:21Z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