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  <p:sldMasterId id="2147483648" r:id="rId2"/>
    <p:sldMasterId id="2147483660" r:id="rId3"/>
  </p:sldMasterIdLst>
  <p:notesMasterIdLst>
    <p:notesMasterId r:id="rId10"/>
  </p:notesMasterIdLst>
  <p:handoutMasterIdLst>
    <p:handoutMasterId r:id="rId11"/>
  </p:handoutMasterIdLst>
  <p:sldIdLst>
    <p:sldId id="356" r:id="rId4"/>
    <p:sldId id="357" r:id="rId5"/>
    <p:sldId id="359" r:id="rId6"/>
    <p:sldId id="360" r:id="rId7"/>
    <p:sldId id="361" r:id="rId8"/>
    <p:sldId id="362" r:id="rId9"/>
  </p:sldIdLst>
  <p:sldSz cx="9144000" cy="6858000" type="screen4x3"/>
  <p:notesSz cx="6797675" cy="9928225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D08EC935-19DC-4E5A-BE1E-8C6F9FD5F002}">
          <p14:sldIdLst>
            <p14:sldId id="356"/>
            <p14:sldId id="357"/>
            <p14:sldId id="359"/>
            <p14:sldId id="360"/>
            <p14:sldId id="361"/>
            <p14:sldId id="362"/>
          </p14:sldIdLst>
        </p14:section>
        <p14:section name="Sección sin título" id="{79B8463B-9B3F-4DD8-AF4A-937D35D0CB9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342">
          <p15:clr>
            <a:srgbClr val="A4A3A4"/>
          </p15:clr>
        </p15:guide>
        <p15:guide id="2" pos="3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6699FF"/>
    <a:srgbClr val="3366FF"/>
    <a:srgbClr val="99CC00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66" autoAdjust="0"/>
    <p:restoredTop sz="86358" autoAdjust="0"/>
  </p:normalViewPr>
  <p:slideViewPr>
    <p:cSldViewPr snapToGrid="0">
      <p:cViewPr varScale="1">
        <p:scale>
          <a:sx n="96" d="100"/>
          <a:sy n="96" d="100"/>
        </p:scale>
        <p:origin x="1590" y="66"/>
      </p:cViewPr>
      <p:guideLst>
        <p:guide orient="horz" pos="342"/>
        <p:guide pos="300"/>
      </p:guideLst>
    </p:cSldViewPr>
  </p:slideViewPr>
  <p:outlineViewPr>
    <p:cViewPr>
      <p:scale>
        <a:sx n="33" d="100"/>
        <a:sy n="33" d="100"/>
      </p:scale>
      <p:origin x="0" y="54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0" d="100"/>
          <a:sy n="40" d="100"/>
        </p:scale>
        <p:origin x="-960" y="-120"/>
      </p:cViewPr>
      <p:guideLst>
        <p:guide orient="horz" pos="2880"/>
        <p:guide pos="2160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474367" cy="5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00956" y="0"/>
            <a:ext cx="3096719" cy="5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6343"/>
            <a:ext cx="3625427" cy="661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266343"/>
            <a:ext cx="2945659" cy="661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D66DB89F-2209-425A-AEBB-23D53F26EFA8}" type="slidenum">
              <a:rPr lang="es-ES_tradnl" altLang="es-ES_tradnl"/>
              <a:pPr>
                <a:defRPr/>
              </a:pPr>
              <a:t>‹Nº›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2802039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625427" cy="5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5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_tradnl" noProof="0" smtClean="0"/>
              <a:t>Haga clic para modificar el estilo de texto del patrón</a:t>
            </a:r>
          </a:p>
          <a:p>
            <a:pPr lvl="1"/>
            <a:r>
              <a:rPr lang="es-ES_tradnl" altLang="es-ES_tradnl" noProof="0" smtClean="0"/>
              <a:t>Segundo nivel</a:t>
            </a:r>
          </a:p>
          <a:p>
            <a:pPr lvl="2"/>
            <a:r>
              <a:rPr lang="es-ES_tradnl" altLang="es-ES_tradnl" noProof="0" smtClean="0"/>
              <a:t>Tercer nivel</a:t>
            </a:r>
          </a:p>
          <a:p>
            <a:pPr lvl="3"/>
            <a:r>
              <a:rPr lang="es-ES_tradnl" altLang="es-ES_tradnl" noProof="0" smtClean="0"/>
              <a:t>Cuarto nivel</a:t>
            </a:r>
          </a:p>
          <a:p>
            <a:pPr lvl="4"/>
            <a:r>
              <a:rPr lang="es-ES_tradnl" altLang="es-ES_tradnl" noProof="0" smtClean="0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9079"/>
            <a:ext cx="3625427" cy="5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endParaRPr lang="es-ES_tradnl" altLang="es-ES_trad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349079"/>
            <a:ext cx="2945659" cy="5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" pitchFamily="18" charset="0"/>
              </a:defRPr>
            </a:lvl1pPr>
          </a:lstStyle>
          <a:p>
            <a:pPr>
              <a:defRPr/>
            </a:pPr>
            <a:fld id="{DE94D464-1512-4FC0-B3FE-8288A049C521}" type="slidenum">
              <a:rPr lang="es-ES_tradnl" altLang="es-ES_tradnl"/>
              <a:pPr>
                <a:defRPr/>
              </a:pPr>
              <a:t>‹Nº›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31163024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="0" u="non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12F2D-0606-43B9-9AFA-867493B26F9F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9215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820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4060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04875"/>
            <a:ext cx="8229600" cy="652463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3926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E852B-B322-4395-8A32-DE591220714A}" type="datetimeFigureOut">
              <a:rPr lang="es-ES"/>
              <a:pPr>
                <a:defRPr/>
              </a:pPr>
              <a:t>13/02/2017</a:t>
            </a:fld>
            <a:endParaRPr lang="es-E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AE139-4BBC-4090-B006-051B4E3FA6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1669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53E11F79-0F55-489C-A364-E51E43E83787}" type="datetimeFigureOut">
              <a:rPr lang="es-ES" sz="2000" b="1" smtClean="0">
                <a:solidFill>
                  <a:srgbClr val="000000"/>
                </a:solidFill>
                <a:latin typeface="Times New Roman" pitchFamily="18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13/02/2017</a:t>
            </a:fld>
            <a:endParaRPr lang="es-ES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s-ES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fld id="{895EA961-257B-48A0-A462-59DEFF6AB495}" type="slidenum">
              <a:rPr lang="es-ES" sz="2000" b="1" smtClean="0">
                <a:solidFill>
                  <a:srgbClr val="000000"/>
                </a:solidFill>
                <a:latin typeface="Times New Roman" pitchFamily="18" charset="0"/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‹Nº›</a:t>
            </a:fld>
            <a:endParaRPr lang="es-ES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718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55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hyperlink" Target="http://www.upv.es/" TargetMode="Externa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6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7 Rectángulo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pic>
          <p:nvPicPr>
            <p:cNvPr id="1028" name="Imagen 5" descr="LOGO-UPV-hv-01.png"/>
            <p:cNvPicPr>
              <a:picLocks noChangeAspect="1"/>
            </p:cNvPicPr>
            <p:nvPr userDrawn="1"/>
          </p:nvPicPr>
          <p:blipFill>
            <a:blip r:embed="rId3">
              <a:lum bright="76000" contrast="-10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6586" y="2375383"/>
              <a:ext cx="3430829" cy="1211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Rectángulo"/>
          <p:cNvSpPr>
            <a:spLocks noChangeArrowheads="1"/>
          </p:cNvSpPr>
          <p:nvPr/>
        </p:nvSpPr>
        <p:spPr bwMode="auto">
          <a:xfrm>
            <a:off x="-9525" y="6378575"/>
            <a:ext cx="9153525" cy="5270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pic>
        <p:nvPicPr>
          <p:cNvPr id="2051" name="Picture 20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863" y="6378575"/>
            <a:ext cx="402272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1 Rectángulo"/>
          <p:cNvSpPr>
            <a:spLocks noChangeArrowheads="1"/>
          </p:cNvSpPr>
          <p:nvPr/>
        </p:nvSpPr>
        <p:spPr bwMode="auto">
          <a:xfrm>
            <a:off x="-9525" y="6378575"/>
            <a:ext cx="114300" cy="52705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ES"/>
          </a:p>
        </p:txBody>
      </p:sp>
      <p:pic>
        <p:nvPicPr>
          <p:cNvPr id="2053" name="Imagen 5" descr="LOGO-UPV-hv-01.png"/>
          <p:cNvPicPr>
            <a:picLocks noChangeAspect="1"/>
          </p:cNvPicPr>
          <p:nvPr/>
        </p:nvPicPr>
        <p:blipFill>
          <a:blip r:embed="rId6">
            <a:lum bright="76000" contrast="-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6364288"/>
            <a:ext cx="14779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2066"/>
          <p:cNvSpPr txBox="1">
            <a:spLocks noChangeArrowheads="1"/>
          </p:cNvSpPr>
          <p:nvPr/>
        </p:nvSpPr>
        <p:spPr bwMode="auto">
          <a:xfrm>
            <a:off x="2079625" y="6367463"/>
            <a:ext cx="2982913" cy="23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s-ES_tradnl" altLang="es-ES_tradnl" sz="900" b="0" dirty="0" err="1" smtClean="0">
                <a:solidFill>
                  <a:schemeClr val="bg1"/>
                </a:solidFill>
                <a:latin typeface="Helvetica" pitchFamily="34" charset="0"/>
              </a:rPr>
              <a:t>Universitat</a:t>
            </a:r>
            <a:r>
              <a:rPr lang="es-ES_tradnl" altLang="es-ES_tradnl" sz="900" b="0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es-ES_tradnl" altLang="es-ES_tradnl" sz="900" b="0" dirty="0" err="1" smtClean="0">
                <a:solidFill>
                  <a:schemeClr val="bg1"/>
                </a:solidFill>
                <a:latin typeface="Helvetica" pitchFamily="34" charset="0"/>
              </a:rPr>
              <a:t>Politècnica</a:t>
            </a:r>
            <a:r>
              <a:rPr lang="es-ES_tradnl" altLang="es-ES_tradnl" sz="900" b="0" dirty="0" smtClean="0">
                <a:solidFill>
                  <a:schemeClr val="bg1"/>
                </a:solidFill>
                <a:latin typeface="Helvetica" pitchFamily="34" charset="0"/>
              </a:rPr>
              <a:t> de </a:t>
            </a:r>
            <a:r>
              <a:rPr lang="es-ES_tradnl" altLang="es-ES_tradnl" sz="900" b="0" dirty="0" err="1" smtClean="0">
                <a:solidFill>
                  <a:schemeClr val="bg1"/>
                </a:solidFill>
                <a:latin typeface="Helvetica" pitchFamily="34" charset="0"/>
              </a:rPr>
              <a:t>València</a:t>
            </a:r>
            <a:endParaRPr lang="es-ES_tradnl" altLang="es-ES_tradnl" sz="900" b="0" dirty="0" smtClean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2055" name="2 Rectángulo">
            <a:hlinkClick r:id="rId7"/>
          </p:cNvPr>
          <p:cNvSpPr>
            <a:spLocks noChangeArrowheads="1"/>
          </p:cNvSpPr>
          <p:nvPr/>
        </p:nvSpPr>
        <p:spPr bwMode="auto">
          <a:xfrm>
            <a:off x="4003675" y="6540500"/>
            <a:ext cx="105886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" sz="1000" b="0">
                <a:solidFill>
                  <a:schemeClr val="bg1"/>
                </a:solidFill>
                <a:latin typeface="Arial" charset="0"/>
              </a:rPr>
              <a:t>www.upv.es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6 Grupo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-1" y="0"/>
            <a:chExt cx="9144001" cy="6858000"/>
          </a:xfrm>
        </p:grpSpPr>
        <p:sp>
          <p:nvSpPr>
            <p:cNvPr id="8" name="7 Rectángulo"/>
            <p:cNvSpPr/>
            <p:nvPr userDrawn="1"/>
          </p:nvSpPr>
          <p:spPr>
            <a:xfrm>
              <a:off x="-1" y="0"/>
              <a:ext cx="9144001" cy="685800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 dirty="0"/>
            </a:p>
          </p:txBody>
        </p:sp>
        <p:pic>
          <p:nvPicPr>
            <p:cNvPr id="3077" name="Imagen 5" descr="LOGO-UPV-hv-01.png"/>
            <p:cNvPicPr>
              <a:picLocks noChangeAspect="1"/>
            </p:cNvPicPr>
            <p:nvPr userDrawn="1"/>
          </p:nvPicPr>
          <p:blipFill>
            <a:blip r:embed="rId3" cstate="print">
              <a:lum bright="76000" contrast="-10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1645" y="4045918"/>
              <a:ext cx="2940710" cy="1038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9 Rectángulo"/>
            <p:cNvSpPr/>
            <p:nvPr userDrawn="1"/>
          </p:nvSpPr>
          <p:spPr>
            <a:xfrm>
              <a:off x="-1" y="6562725"/>
              <a:ext cx="9144001" cy="295275"/>
            </a:xfrm>
            <a:prstGeom prst="rect">
              <a:avLst/>
            </a:prstGeom>
            <a:pattFill prst="ltVert">
              <a:fgClr>
                <a:schemeClr val="tx1">
                  <a:lumMod val="85000"/>
                  <a:lumOff val="15000"/>
                </a:schemeClr>
              </a:fgClr>
              <a:bgClr>
                <a:schemeClr val="tx1">
                  <a:lumMod val="95000"/>
                  <a:lumOff val="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</p:grpSp>
      <p:sp>
        <p:nvSpPr>
          <p:cNvPr id="3075" name="10 CuadroTexto"/>
          <p:cNvSpPr txBox="1">
            <a:spLocks noChangeArrowheads="1"/>
          </p:cNvSpPr>
          <p:nvPr/>
        </p:nvSpPr>
        <p:spPr bwMode="auto">
          <a:xfrm>
            <a:off x="2933700" y="5791200"/>
            <a:ext cx="3276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s-ES" sz="2800" b="0" smtClean="0">
                <a:solidFill>
                  <a:srgbClr val="F2F2F2"/>
                </a:solidFill>
                <a:latin typeface="Arial" charset="0"/>
                <a:cs typeface="Arial" charset="0"/>
              </a:rPr>
              <a:t>www.upv.es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/>
          </p:cNvSpPr>
          <p:nvPr/>
        </p:nvSpPr>
        <p:spPr bwMode="auto">
          <a:xfrm>
            <a:off x="1780462" y="1897628"/>
            <a:ext cx="5172891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/>
            <a:endParaRPr lang="en-US" sz="6000" b="1" dirty="0" smtClean="0">
              <a:latin typeface="+mj-lt"/>
              <a:ea typeface="Verb Regular" charset="0"/>
              <a:cs typeface="Verb Regular" charset="0"/>
              <a:sym typeface="Verb Regular" charset="0"/>
            </a:endParaRPr>
          </a:p>
          <a:p>
            <a:pPr algn="l"/>
            <a:r>
              <a:rPr lang="en-US" sz="2800" b="1" dirty="0" err="1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Responsable</a:t>
            </a:r>
            <a:r>
              <a:rPr lang="en-US" sz="2800" b="1" dirty="0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 </a:t>
            </a:r>
            <a:r>
              <a:rPr lang="en-US" sz="2800" b="1" dirty="0" err="1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funcional</a:t>
            </a:r>
            <a:r>
              <a:rPr lang="en-US" sz="2800" b="1" dirty="0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: VOAP</a:t>
            </a:r>
          </a:p>
          <a:p>
            <a:pPr algn="l"/>
            <a:r>
              <a:rPr lang="en-US" sz="2800" dirty="0" err="1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Responsable</a:t>
            </a:r>
            <a:r>
              <a:rPr lang="en-US" sz="2800" dirty="0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 </a:t>
            </a:r>
            <a:r>
              <a:rPr lang="en-US" sz="2800" dirty="0" err="1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técnico</a:t>
            </a:r>
            <a:r>
              <a:rPr lang="en-US" sz="2800" dirty="0" smtClean="0">
                <a:latin typeface="+mj-lt"/>
                <a:ea typeface="Verb Regular" charset="0"/>
                <a:cs typeface="Verb Regular" charset="0"/>
                <a:sym typeface="Verb Regular" charset="0"/>
              </a:rPr>
              <a:t>: ASIC</a:t>
            </a:r>
            <a:endParaRPr lang="en-US" sz="2800" b="1" dirty="0" smtClean="0">
              <a:latin typeface="+mj-lt"/>
              <a:ea typeface="Verb Regular" charset="0"/>
              <a:cs typeface="Verb Regular" charset="0"/>
              <a:sym typeface="Verb Regular" charset="0"/>
            </a:endParaRPr>
          </a:p>
          <a:p>
            <a:pPr algn="ctr"/>
            <a:endParaRPr lang="en-US" sz="4000" b="1" dirty="0" smtClean="0">
              <a:latin typeface="+mj-lt"/>
              <a:ea typeface="Verb Regular" charset="0"/>
              <a:cs typeface="Verb Regular" charset="0"/>
              <a:sym typeface="Verb Regular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129553" y="193655"/>
            <a:ext cx="901444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dirty="0">
                <a:latin typeface="+mj-lt"/>
                <a:ea typeface="Verb Regular" charset="0"/>
                <a:cs typeface="Verb Regular" charset="0"/>
              </a:rPr>
              <a:t>Gestión Horarios</a:t>
            </a:r>
          </a:p>
        </p:txBody>
      </p:sp>
      <p:sp>
        <p:nvSpPr>
          <p:cNvPr id="3" name="2 Rectángulo"/>
          <p:cNvSpPr/>
          <p:nvPr/>
        </p:nvSpPr>
        <p:spPr>
          <a:xfrm>
            <a:off x="845574" y="4789298"/>
            <a:ext cx="78559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>
                <a:latin typeface="+mj-lt"/>
              </a:rPr>
              <a:t>Normativa:</a:t>
            </a:r>
          </a:p>
          <a:p>
            <a:pPr marL="400050" lvl="1" indent="0" algn="just">
              <a:buNone/>
            </a:pPr>
            <a:r>
              <a:rPr lang="es-ES" sz="2400" b="0" dirty="0">
                <a:latin typeface="+mj-lt"/>
              </a:rPr>
              <a:t>http://www.upv.es/entidades/VOAP/info/392741normalc.html</a:t>
            </a:r>
          </a:p>
        </p:txBody>
      </p:sp>
    </p:spTree>
    <p:extLst>
      <p:ext uri="{BB962C8B-B14F-4D97-AF65-F5344CB8AC3E}">
        <p14:creationId xmlns:p14="http://schemas.microsoft.com/office/powerpoint/2010/main" val="8841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kern="1200" dirty="0"/>
              <a:t>Gestión </a:t>
            </a:r>
            <a:r>
              <a:rPr lang="es-ES" sz="3600" b="1" kern="1200" dirty="0" smtClean="0"/>
              <a:t>Horarios</a:t>
            </a:r>
            <a:endParaRPr lang="es-ES" sz="3600" b="1" kern="1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327525"/>
          </a:xfrm>
        </p:spPr>
        <p:txBody>
          <a:bodyPr/>
          <a:lstStyle/>
          <a:p>
            <a:r>
              <a:rPr lang="es-ES" sz="3600" dirty="0"/>
              <a:t>Descripción</a:t>
            </a:r>
          </a:p>
          <a:p>
            <a:pPr marL="0" indent="0">
              <a:buNone/>
            </a:pPr>
            <a:r>
              <a:rPr lang="es-ES" sz="2400" i="1" dirty="0"/>
              <a:t>Gestión de los horarios de asignaturas</a:t>
            </a:r>
          </a:p>
          <a:p>
            <a:pPr lvl="1"/>
            <a:r>
              <a:rPr lang="es-ES" i="1" dirty="0"/>
              <a:t>Como Departamento:</a:t>
            </a:r>
          </a:p>
          <a:p>
            <a:pPr lvl="2"/>
            <a:r>
              <a:rPr lang="es-ES" i="1" dirty="0"/>
              <a:t>Sin delegación: Introducción de profesor y </a:t>
            </a:r>
            <a:r>
              <a:rPr lang="es-ES" i="1" dirty="0" smtClean="0"/>
              <a:t>espacios </a:t>
            </a:r>
            <a:r>
              <a:rPr lang="es-ES" i="1" dirty="0"/>
              <a:t>de PL (opcional)</a:t>
            </a:r>
          </a:p>
          <a:p>
            <a:pPr lvl="2"/>
            <a:r>
              <a:rPr lang="es-ES" i="1" dirty="0"/>
              <a:t>Con delegación: </a:t>
            </a:r>
            <a:r>
              <a:rPr lang="es-ES" i="1" dirty="0" smtClean="0"/>
              <a:t>creación horarios y </a:t>
            </a:r>
            <a:r>
              <a:rPr lang="es-ES" i="1" dirty="0"/>
              <a:t>asignación de espacios</a:t>
            </a:r>
          </a:p>
          <a:p>
            <a:pPr lvl="1"/>
            <a:r>
              <a:rPr lang="es-ES" i="1" dirty="0"/>
              <a:t>Como ERT:</a:t>
            </a:r>
          </a:p>
          <a:p>
            <a:pPr lvl="2"/>
            <a:r>
              <a:rPr lang="es-ES" i="1" dirty="0"/>
              <a:t>Creación y modificación y asignación de espacios</a:t>
            </a:r>
          </a:p>
        </p:txBody>
      </p:sp>
    </p:spTree>
    <p:extLst>
      <p:ext uri="{BB962C8B-B14F-4D97-AF65-F5344CB8AC3E}">
        <p14:creationId xmlns:p14="http://schemas.microsoft.com/office/powerpoint/2010/main" val="3900647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70" name="1 Título"/>
          <p:cNvSpPr>
            <a:spLocks noGrp="1"/>
          </p:cNvSpPr>
          <p:nvPr>
            <p:ph type="title"/>
          </p:nvPr>
        </p:nvSpPr>
        <p:spPr>
          <a:xfrm>
            <a:off x="1868061" y="87751"/>
            <a:ext cx="5407877" cy="1169550"/>
          </a:xfrm>
        </p:spPr>
        <p:txBody>
          <a:bodyPr/>
          <a:lstStyle/>
          <a:p>
            <a:r>
              <a:rPr lang="es-ES" sz="3600" b="1" kern="1200" dirty="0" err="1"/>
              <a:t>Workflow</a:t>
            </a:r>
            <a:r>
              <a:rPr lang="es-ES" sz="3600" b="1" kern="1200" dirty="0"/>
              <a:t> H</a:t>
            </a:r>
            <a:r>
              <a:rPr lang="es-ES" sz="3600" b="1" kern="1200" dirty="0" smtClean="0"/>
              <a:t>orarios</a:t>
            </a:r>
            <a:endParaRPr lang="es-ES" sz="3600" b="1" kern="1200" dirty="0"/>
          </a:p>
        </p:txBody>
      </p:sp>
      <p:sp>
        <p:nvSpPr>
          <p:cNvPr id="2" name="Rectángulo redondeado 1"/>
          <p:cNvSpPr/>
          <p:nvPr/>
        </p:nvSpPr>
        <p:spPr bwMode="auto">
          <a:xfrm>
            <a:off x="361696" y="1257300"/>
            <a:ext cx="4172204" cy="49149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Fase 1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ángulo redondeado 6"/>
          <p:cNvSpPr/>
          <p:nvPr/>
        </p:nvSpPr>
        <p:spPr bwMode="auto">
          <a:xfrm>
            <a:off x="4819143" y="1257301"/>
            <a:ext cx="4124832" cy="4914900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Fase 2</a:t>
            </a:r>
          </a:p>
        </p:txBody>
      </p:sp>
      <p:sp>
        <p:nvSpPr>
          <p:cNvPr id="9" name="Rectángulo redondeado 8"/>
          <p:cNvSpPr/>
          <p:nvPr/>
        </p:nvSpPr>
        <p:spPr bwMode="auto">
          <a:xfrm>
            <a:off x="584921" y="2126789"/>
            <a:ext cx="3725754" cy="3749725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s-ES" dirty="0"/>
              <a:t>ERTs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b="0" dirty="0"/>
              <a:t>Reparto encargo docente por Departamento y </a:t>
            </a:r>
            <a:r>
              <a:rPr lang="es-ES" b="0" dirty="0" smtClean="0"/>
              <a:t>Área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s-ES" b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b="0" dirty="0"/>
              <a:t>Definición Calendario </a:t>
            </a:r>
            <a:r>
              <a:rPr lang="es-ES" b="0" dirty="0" smtClean="0"/>
              <a:t>Docente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s-ES" b="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b="0" dirty="0"/>
              <a:t>Delegación de horarios a ERTs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ángulo redondeado 11"/>
          <p:cNvSpPr/>
          <p:nvPr/>
        </p:nvSpPr>
        <p:spPr bwMode="auto">
          <a:xfrm>
            <a:off x="5018682" y="2126790"/>
            <a:ext cx="3725754" cy="886916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dirty="0"/>
              <a:t>ERTs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b="0" dirty="0"/>
              <a:t>Creación de </a:t>
            </a:r>
            <a:r>
              <a:rPr lang="es-ES" b="0" dirty="0" smtClean="0"/>
              <a:t>horarios</a:t>
            </a:r>
            <a:endParaRPr lang="es-ES" b="0" dirty="0"/>
          </a:p>
        </p:txBody>
      </p:sp>
      <p:sp>
        <p:nvSpPr>
          <p:cNvPr id="13" name="Rectángulo redondeado 12"/>
          <p:cNvSpPr/>
          <p:nvPr/>
        </p:nvSpPr>
        <p:spPr bwMode="auto">
          <a:xfrm>
            <a:off x="5018682" y="3202703"/>
            <a:ext cx="3725754" cy="2673811"/>
          </a:xfrm>
          <a:prstGeom prst="roundRect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dirty="0" smtClean="0"/>
              <a:t>Departamentos</a:t>
            </a:r>
            <a:endParaRPr lang="es-ES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b="0" dirty="0"/>
              <a:t>Encargo docente por profesor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b="0" dirty="0"/>
              <a:t>Asignación profesor a horarios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" b="0" dirty="0"/>
              <a:t>Asignación de espacios de PL</a:t>
            </a:r>
          </a:p>
        </p:txBody>
      </p:sp>
      <p:sp>
        <p:nvSpPr>
          <p:cNvPr id="10" name="Flecha derecha 9"/>
          <p:cNvSpPr/>
          <p:nvPr/>
        </p:nvSpPr>
        <p:spPr bwMode="auto">
          <a:xfrm rot="5400000">
            <a:off x="6642398" y="2875377"/>
            <a:ext cx="473675" cy="485775"/>
          </a:xfrm>
          <a:prstGeom prst="rightArrow">
            <a:avLst/>
          </a:prstGeom>
          <a:ln>
            <a:prstDash val="sysDot"/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Flecha derecha 15"/>
          <p:cNvSpPr/>
          <p:nvPr/>
        </p:nvSpPr>
        <p:spPr bwMode="auto">
          <a:xfrm>
            <a:off x="4533899" y="3112215"/>
            <a:ext cx="766373" cy="485775"/>
          </a:xfrm>
          <a:prstGeom prst="rightArrow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49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3776" y="490347"/>
            <a:ext cx="8229600" cy="866013"/>
          </a:xfrm>
        </p:spPr>
        <p:txBody>
          <a:bodyPr/>
          <a:lstStyle/>
          <a:p>
            <a:r>
              <a:rPr lang="es-ES" sz="3600" b="1" kern="1200" dirty="0"/>
              <a:t>Gestión </a:t>
            </a:r>
            <a:r>
              <a:rPr lang="es-ES" sz="3600" b="1" kern="1200" dirty="0" smtClean="0"/>
              <a:t>Horarios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4360" y="1280795"/>
            <a:ext cx="8229600" cy="4964362"/>
          </a:xfrm>
        </p:spPr>
        <p:txBody>
          <a:bodyPr/>
          <a:lstStyle/>
          <a:p>
            <a:r>
              <a:rPr lang="es-ES" dirty="0"/>
              <a:t>Calendario</a:t>
            </a:r>
          </a:p>
          <a:p>
            <a:pPr lvl="1"/>
            <a:r>
              <a:rPr lang="es-ES" dirty="0"/>
              <a:t>Fase 1 de POD</a:t>
            </a:r>
          </a:p>
          <a:p>
            <a:pPr lvl="1"/>
            <a:r>
              <a:rPr lang="es-ES" dirty="0"/>
              <a:t>Fase 2 de POD</a:t>
            </a:r>
          </a:p>
          <a:p>
            <a:r>
              <a:rPr lang="es-ES" dirty="0"/>
              <a:t>Hitos principales</a:t>
            </a:r>
          </a:p>
          <a:p>
            <a:pPr lvl="1"/>
            <a:r>
              <a:rPr lang="es-ES" sz="2000" dirty="0"/>
              <a:t>Fase 1 (solo ERTs):</a:t>
            </a:r>
          </a:p>
          <a:p>
            <a:pPr lvl="2"/>
            <a:r>
              <a:rPr lang="es-ES" sz="1800" dirty="0"/>
              <a:t>Definición de calendario de festivos</a:t>
            </a:r>
          </a:p>
          <a:p>
            <a:pPr lvl="2"/>
            <a:r>
              <a:rPr lang="es-ES" sz="1800" dirty="0"/>
              <a:t>Delegación de horarios a departamentos (opcional)</a:t>
            </a:r>
          </a:p>
          <a:p>
            <a:pPr lvl="1"/>
            <a:r>
              <a:rPr lang="es-ES" sz="2000" dirty="0"/>
              <a:t>Fase 2</a:t>
            </a:r>
          </a:p>
          <a:p>
            <a:pPr lvl="2"/>
            <a:r>
              <a:rPr lang="es-ES" sz="1800" dirty="0"/>
              <a:t>Definición de los horarios por </a:t>
            </a:r>
            <a:r>
              <a:rPr lang="es-ES" sz="1800" dirty="0" smtClean="0"/>
              <a:t>parte </a:t>
            </a:r>
            <a:r>
              <a:rPr lang="es-ES" sz="1800" dirty="0"/>
              <a:t>de ERTs</a:t>
            </a:r>
          </a:p>
          <a:p>
            <a:pPr lvl="2"/>
            <a:r>
              <a:rPr lang="es-ES" sz="1800" dirty="0"/>
              <a:t>Asignación de espacios a PL por parte de ERTs o Departamentos</a:t>
            </a:r>
          </a:p>
          <a:p>
            <a:pPr lvl="2"/>
            <a:r>
              <a:rPr lang="es-ES" sz="1800" dirty="0"/>
              <a:t>Asignación de profesores a los horarios</a:t>
            </a:r>
          </a:p>
        </p:txBody>
      </p:sp>
    </p:spTree>
    <p:extLst>
      <p:ext uri="{BB962C8B-B14F-4D97-AF65-F5344CB8AC3E}">
        <p14:creationId xmlns:p14="http://schemas.microsoft.com/office/powerpoint/2010/main" val="133466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1584" y="356235"/>
            <a:ext cx="8229600" cy="878205"/>
          </a:xfrm>
        </p:spPr>
        <p:txBody>
          <a:bodyPr/>
          <a:lstStyle/>
          <a:p>
            <a:r>
              <a:rPr lang="es-ES" sz="3600" b="1" kern="1200" dirty="0"/>
              <a:t>Gestión </a:t>
            </a:r>
            <a:r>
              <a:rPr lang="es-ES" sz="3600" b="1" kern="1200" dirty="0" smtClean="0"/>
              <a:t>Horarios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584" y="1234440"/>
            <a:ext cx="8346656" cy="4800614"/>
          </a:xfrm>
        </p:spPr>
        <p:txBody>
          <a:bodyPr/>
          <a:lstStyle/>
          <a:p>
            <a:r>
              <a:rPr lang="es-ES" sz="2800" dirty="0" smtClean="0"/>
              <a:t>Aplicación: </a:t>
            </a:r>
            <a:r>
              <a:rPr lang="es-ES" sz="2400" dirty="0"/>
              <a:t>Algar </a:t>
            </a:r>
            <a:r>
              <a:rPr lang="es-ES" sz="2400" dirty="0" smtClean="0"/>
              <a:t>Departamental </a:t>
            </a:r>
            <a:r>
              <a:rPr lang="es-ES" sz="2400" dirty="0"/>
              <a:t>/ Algar RIOS</a:t>
            </a:r>
          </a:p>
          <a:p>
            <a:r>
              <a:rPr lang="es-ES" sz="2800" dirty="0"/>
              <a:t>Manuales de ayuda: </a:t>
            </a:r>
            <a:endParaRPr lang="es-ES" sz="2800" dirty="0" smtClean="0"/>
          </a:p>
          <a:p>
            <a:pPr lvl="1"/>
            <a:r>
              <a:rPr lang="es-ES" sz="2400" dirty="0"/>
              <a:t>https://</a:t>
            </a:r>
            <a:r>
              <a:rPr lang="es-ES" sz="2400" dirty="0" smtClean="0"/>
              <a:t>wiki.upv.es/confluence/display/MANUALES/Manual+Algar</a:t>
            </a:r>
          </a:p>
          <a:p>
            <a:pPr lvl="1"/>
            <a:r>
              <a:rPr lang="es-ES" sz="2400" dirty="0" smtClean="0"/>
              <a:t>Clic en el icono de ayuda del formulario de RIOS (   ) </a:t>
            </a:r>
            <a:endParaRPr lang="es-ES" sz="2000" dirty="0">
              <a:solidFill>
                <a:srgbClr val="FF0000"/>
              </a:solidFill>
            </a:endParaRPr>
          </a:p>
          <a:p>
            <a:r>
              <a:rPr lang="es-ES" sz="2800" dirty="0"/>
              <a:t>URL de acceso:</a:t>
            </a:r>
          </a:p>
          <a:p>
            <a:pPr lvl="1"/>
            <a:r>
              <a:rPr lang="es-ES" sz="2000" dirty="0"/>
              <a:t>Algar Departamental: Intranet </a:t>
            </a:r>
            <a:r>
              <a:rPr lang="es-ES" sz="2000" dirty="0">
                <a:sym typeface="Wingdings" panose="05000000000000000000" pitchFamily="2" charset="2"/>
              </a:rPr>
              <a:t> Lo que Gestiono  Gestión académica  Algar Departamentos</a:t>
            </a:r>
          </a:p>
          <a:p>
            <a:pPr lvl="1"/>
            <a:r>
              <a:rPr lang="es-ES" sz="2000" dirty="0">
                <a:sym typeface="Wingdings" panose="05000000000000000000" pitchFamily="2" charset="2"/>
              </a:rPr>
              <a:t>Algar RIOS: Intranet  Lo que Gestiono  Ríos  Algar</a:t>
            </a:r>
            <a:r>
              <a:rPr lang="es-ES" sz="2000" dirty="0"/>
              <a:t>   </a:t>
            </a:r>
          </a:p>
          <a:p>
            <a:r>
              <a:rPr lang="es-ES" sz="2800" dirty="0"/>
              <a:t>Usuarios y permisos: </a:t>
            </a:r>
            <a:r>
              <a:rPr lang="es-ES" sz="2400" dirty="0" smtClean="0"/>
              <a:t>los </a:t>
            </a:r>
            <a:r>
              <a:rPr lang="es-ES" sz="2400" dirty="0"/>
              <a:t>DAT se cargan de manera automática y desde la opción de Gestión Responsable de Máster el DAT autoriza al resto de </a:t>
            </a:r>
            <a:r>
              <a:rPr lang="es-ES" sz="2400" dirty="0" smtClean="0"/>
              <a:t>usuarios</a:t>
            </a:r>
            <a:endParaRPr lang="es-ES" sz="2800" dirty="0"/>
          </a:p>
          <a:p>
            <a:pPr marL="0" indent="0">
              <a:buNone/>
            </a:pPr>
            <a:endParaRPr lang="es-ES" sz="2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251" y="3185001"/>
            <a:ext cx="2667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410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8160" y="380619"/>
            <a:ext cx="8229600" cy="930021"/>
          </a:xfrm>
        </p:spPr>
        <p:txBody>
          <a:bodyPr/>
          <a:lstStyle/>
          <a:p>
            <a:r>
              <a:rPr lang="es-ES" sz="3600" b="1" kern="1200" dirty="0"/>
              <a:t>Solicitudes e Incidencias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3173"/>
            <a:ext cx="8229600" cy="4392613"/>
          </a:xfrm>
        </p:spPr>
        <p:txBody>
          <a:bodyPr/>
          <a:lstStyle/>
          <a:p>
            <a:r>
              <a:rPr lang="es-ES" dirty="0" smtClean="0">
                <a:sym typeface="Wingdings" pitchFamily="2" charset="2"/>
              </a:rPr>
              <a:t>Las </a:t>
            </a:r>
            <a:r>
              <a:rPr lang="es-ES" dirty="0">
                <a:sym typeface="Wingdings" pitchFamily="2" charset="2"/>
              </a:rPr>
              <a:t>incidencias que se puedan producir en Algar hay que remitirlas al CAU (Centro de Atención al Usuario):</a:t>
            </a:r>
          </a:p>
          <a:p>
            <a:pPr lvl="1"/>
            <a:r>
              <a:rPr lang="es-ES" dirty="0">
                <a:solidFill>
                  <a:srgbClr val="4D4D4D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Wingdings" pitchFamily="2" charset="2"/>
              </a:rPr>
              <a:t>A través del programa de gestión de incidencias denominado Gregal y disponible en la intranet.</a:t>
            </a:r>
          </a:p>
          <a:p>
            <a:pPr lvl="1"/>
            <a:r>
              <a:rPr lang="es-ES" dirty="0">
                <a:solidFill>
                  <a:srgbClr val="4D4D4D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Wingdings" pitchFamily="2" charset="2"/>
              </a:rPr>
              <a:t>Llamando a la extensión 77750</a:t>
            </a:r>
            <a:r>
              <a:rPr lang="es-ES" dirty="0" smtClean="0">
                <a:solidFill>
                  <a:srgbClr val="4D4D4D"/>
                </a:solidFill>
                <a:latin typeface="Calibri" pitchFamily="34" charset="0"/>
                <a:ea typeface="Calibri" pitchFamily="34" charset="0"/>
                <a:cs typeface="Calibri" pitchFamily="34" charset="0"/>
                <a:sym typeface="Wingdings" pitchFamily="2" charset="2"/>
              </a:rPr>
              <a:t>.</a:t>
            </a:r>
            <a:endParaRPr lang="es-ES" dirty="0">
              <a:solidFill>
                <a:srgbClr val="4D4D4D"/>
              </a:solidFill>
              <a:latin typeface="Calibri" pitchFamily="34" charset="0"/>
              <a:ea typeface="Calibri" pitchFamily="34" charset="0"/>
              <a:cs typeface="Calibri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48921328"/>
      </p:ext>
    </p:extLst>
  </p:cSld>
  <p:clrMapOvr>
    <a:masterClrMapping/>
  </p:clrMapOvr>
</p:sld>
</file>

<file path=ppt/theme/theme1.xml><?xml version="1.0" encoding="utf-8"?>
<a:theme xmlns:a="http://schemas.openxmlformats.org/drawingml/2006/main" name="M1-presentaciones_corp_UP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lantilla presentación">
  <a:themeElements>
    <a:clrScheme name="Personalizado 4">
      <a:dk1>
        <a:srgbClr val="000000"/>
      </a:dk1>
      <a:lt1>
        <a:srgbClr val="FFFFFF"/>
      </a:lt1>
      <a:dk2>
        <a:srgbClr val="3F3F3F"/>
      </a:dk2>
      <a:lt2>
        <a:srgbClr val="808080"/>
      </a:lt2>
      <a:accent1>
        <a:srgbClr val="303030"/>
      </a:accent1>
      <a:accent2>
        <a:srgbClr val="1E4649"/>
      </a:accent2>
      <a:accent3>
        <a:srgbClr val="FFFFFF"/>
      </a:accent3>
      <a:accent4>
        <a:srgbClr val="163436"/>
      </a:accent4>
      <a:accent5>
        <a:srgbClr val="729900"/>
      </a:accent5>
      <a:accent6>
        <a:srgbClr val="163436"/>
      </a:accent6>
      <a:hlink>
        <a:srgbClr val="FFFFFF"/>
      </a:hlink>
      <a:folHlink>
        <a:srgbClr val="F2F2F2"/>
      </a:folHlink>
    </a:clrScheme>
    <a:fontScheme name="fuentes UP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iapositiva de cierre">
  <a:themeElements>
    <a:clrScheme name="Personalizado 2">
      <a:dk1>
        <a:srgbClr val="000000"/>
      </a:dk1>
      <a:lt1>
        <a:srgbClr val="FFFFFF"/>
      </a:lt1>
      <a:dk2>
        <a:srgbClr val="3F3F3F"/>
      </a:dk2>
      <a:lt2>
        <a:srgbClr val="808080"/>
      </a:lt2>
      <a:accent1>
        <a:srgbClr val="303030"/>
      </a:accent1>
      <a:accent2>
        <a:srgbClr val="1E4649"/>
      </a:accent2>
      <a:accent3>
        <a:srgbClr val="FFFFFF"/>
      </a:accent3>
      <a:accent4>
        <a:srgbClr val="163436"/>
      </a:accent4>
      <a:accent5>
        <a:srgbClr val="729900"/>
      </a:accent5>
      <a:accent6>
        <a:srgbClr val="163436"/>
      </a:accent6>
      <a:hlink>
        <a:srgbClr val="0C0C0C"/>
      </a:hlink>
      <a:folHlink>
        <a:srgbClr val="2F2F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M1-presentaciones_corp_UPV</Template>
  <TotalTime>7427</TotalTime>
  <Words>289</Words>
  <Application>Microsoft Office PowerPoint</Application>
  <PresentationFormat>Presentación en pantalla (4:3)</PresentationFormat>
  <Paragraphs>55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6</vt:i4>
      </vt:variant>
    </vt:vector>
  </HeadingPairs>
  <TitlesOfParts>
    <vt:vector size="16" baseType="lpstr">
      <vt:lpstr>Arial</vt:lpstr>
      <vt:lpstr>Calibri</vt:lpstr>
      <vt:lpstr>Helvetica</vt:lpstr>
      <vt:lpstr>Times</vt:lpstr>
      <vt:lpstr>Times New Roman</vt:lpstr>
      <vt:lpstr>Verb Regular</vt:lpstr>
      <vt:lpstr>Wingdings</vt:lpstr>
      <vt:lpstr>M1-presentaciones_corp_UPV</vt:lpstr>
      <vt:lpstr>Plantilla presentación</vt:lpstr>
      <vt:lpstr>Diapositiva de cierre</vt:lpstr>
      <vt:lpstr>Presentación de PowerPoint</vt:lpstr>
      <vt:lpstr>Gestión Horarios</vt:lpstr>
      <vt:lpstr>Workflow Horarios</vt:lpstr>
      <vt:lpstr>Gestión Horarios</vt:lpstr>
      <vt:lpstr>Gestión Horarios</vt:lpstr>
      <vt:lpstr>Solicitudes e Incidencias</vt:lpstr>
    </vt:vector>
  </TitlesOfParts>
  <Company>Universidad Politécnica de Valencia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busquets</dc:creator>
  <cp:lastModifiedBy>Francisco Agustín Fernández Reino</cp:lastModifiedBy>
  <cp:revision>141</cp:revision>
  <cp:lastPrinted>2013-12-10T07:59:30Z</cp:lastPrinted>
  <dcterms:created xsi:type="dcterms:W3CDTF">2012-09-28T11:53:23Z</dcterms:created>
  <dcterms:modified xsi:type="dcterms:W3CDTF">2017-02-13T11:32:17Z</dcterms:modified>
</cp:coreProperties>
</file>