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48" r:id="rId2"/>
    <p:sldMasterId id="2147483660" r:id="rId3"/>
  </p:sldMasterIdLst>
  <p:notesMasterIdLst>
    <p:notesMasterId r:id="rId11"/>
  </p:notesMasterIdLst>
  <p:handoutMasterIdLst>
    <p:handoutMasterId r:id="rId12"/>
  </p:handoutMasterIdLst>
  <p:sldIdLst>
    <p:sldId id="432" r:id="rId4"/>
    <p:sldId id="434" r:id="rId5"/>
    <p:sldId id="435" r:id="rId6"/>
    <p:sldId id="437" r:id="rId7"/>
    <p:sldId id="438" r:id="rId8"/>
    <p:sldId id="439" r:id="rId9"/>
    <p:sldId id="440" r:id="rId10"/>
  </p:sldIdLst>
  <p:sldSz cx="9144000" cy="6858000" type="screen4x3"/>
  <p:notesSz cx="6797675" cy="99282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08EC935-19DC-4E5A-BE1E-8C6F9FD5F002}">
          <p14:sldIdLst/>
        </p14:section>
        <p14:section name="Sección sin título" id="{79B8463B-9B3F-4DD8-AF4A-937D35D0CB94}">
          <p14:sldIdLst>
            <p14:sldId id="432"/>
            <p14:sldId id="434"/>
            <p14:sldId id="435"/>
            <p14:sldId id="437"/>
            <p14:sldId id="438"/>
            <p14:sldId id="439"/>
            <p14:sldId id="4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2">
          <p15:clr>
            <a:srgbClr val="A4A3A4"/>
          </p15:clr>
        </p15:guide>
        <p15:guide id="2" pos="3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99FF"/>
    <a:srgbClr val="3366FF"/>
    <a:srgbClr val="99CC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66" autoAdjust="0"/>
    <p:restoredTop sz="86358" autoAdjust="0"/>
  </p:normalViewPr>
  <p:slideViewPr>
    <p:cSldViewPr snapToGrid="0">
      <p:cViewPr varScale="1">
        <p:scale>
          <a:sx n="96" d="100"/>
          <a:sy n="96" d="100"/>
        </p:scale>
        <p:origin x="1590" y="66"/>
      </p:cViewPr>
      <p:guideLst>
        <p:guide orient="horz" pos="342"/>
        <p:guide pos="300"/>
      </p:guideLst>
    </p:cSldViewPr>
  </p:slideViewPr>
  <p:outlineViewPr>
    <p:cViewPr>
      <p:scale>
        <a:sx n="33" d="100"/>
        <a:sy n="33" d="100"/>
      </p:scale>
      <p:origin x="0" y="5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-960" y="-120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47436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00956" y="0"/>
            <a:ext cx="309671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6343"/>
            <a:ext cx="3625427" cy="66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266343"/>
            <a:ext cx="2945659" cy="66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66DB89F-2209-425A-AEBB-23D53F26EFA8}" type="slidenum">
              <a:rPr lang="es-ES_tradnl" altLang="es-ES_tradnl"/>
              <a:pPr>
                <a:defRPr/>
              </a:pPr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2802039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62542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noProof="0" smtClean="0"/>
              <a:t>Haga clic para modificar el estilo de texto del patrón</a:t>
            </a:r>
          </a:p>
          <a:p>
            <a:pPr lvl="1"/>
            <a:r>
              <a:rPr lang="es-ES_tradnl" altLang="es-ES_tradnl" noProof="0" smtClean="0"/>
              <a:t>Segundo nivel</a:t>
            </a:r>
          </a:p>
          <a:p>
            <a:pPr lvl="2"/>
            <a:r>
              <a:rPr lang="es-ES_tradnl" altLang="es-ES_tradnl" noProof="0" smtClean="0"/>
              <a:t>Tercer nivel</a:t>
            </a:r>
          </a:p>
          <a:p>
            <a:pPr lvl="3"/>
            <a:r>
              <a:rPr lang="es-ES_tradnl" altLang="es-ES_tradnl" noProof="0" smtClean="0"/>
              <a:t>Cuarto nivel</a:t>
            </a:r>
          </a:p>
          <a:p>
            <a:pPr lvl="4"/>
            <a:r>
              <a:rPr lang="es-ES_tradnl" altLang="es-ES_tradnl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9079"/>
            <a:ext cx="362542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49079"/>
            <a:ext cx="294565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E94D464-1512-4FC0-B3FE-8288A049C521}" type="slidenum">
              <a:rPr lang="es-ES_tradnl" altLang="es-ES_tradnl"/>
              <a:pPr>
                <a:defRPr/>
              </a:pPr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116302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u="non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12F2D-0606-43B9-9AFA-867493B26F9F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921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20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0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4875"/>
            <a:ext cx="8229600" cy="652463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392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E852B-B322-4395-8A32-DE591220714A}" type="datetimeFigureOut">
              <a:rPr lang="es-ES"/>
              <a:pPr>
                <a:defRPr/>
              </a:pPr>
              <a:t>13/02/2017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E139-4BBC-4090-B006-051B4E3FA6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166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53E11F79-0F55-489C-A364-E51E43E83787}" type="datetimeFigureOut">
              <a:rPr lang="es-ES" sz="2000" b="1" smtClean="0">
                <a:solidFill>
                  <a:srgbClr val="000000"/>
                </a:solidFill>
                <a:latin typeface="Times New Roman" pitchFamily="18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13/02/2017</a:t>
            </a:fld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895EA961-257B-48A0-A462-59DEFF6AB495}" type="slidenum">
              <a:rPr lang="es-ES" sz="2000" b="1" smtClean="0">
                <a:solidFill>
                  <a:srgbClr val="000000"/>
                </a:solidFill>
                <a:latin typeface="Times New Roman" pitchFamily="18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1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5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hyperlink" Target="http://www.upv.es/" TargetMode="Externa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7 Rectángulo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028" name="Imagen 5" descr="LOGO-UPV-hv-01.png"/>
            <p:cNvPicPr>
              <a:picLocks noChangeAspect="1"/>
            </p:cNvPicPr>
            <p:nvPr userDrawn="1"/>
          </p:nvPicPr>
          <p:blipFill>
            <a:blip r:embed="rId3">
              <a:lum bright="76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586" y="2375383"/>
              <a:ext cx="3430829" cy="1211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Rectángulo"/>
          <p:cNvSpPr>
            <a:spLocks noChangeArrowheads="1"/>
          </p:cNvSpPr>
          <p:nvPr/>
        </p:nvSpPr>
        <p:spPr bwMode="auto">
          <a:xfrm>
            <a:off x="-9525" y="6378575"/>
            <a:ext cx="9153525" cy="527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51" name="Picture 20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6378575"/>
            <a:ext cx="40227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1 Rectángulo"/>
          <p:cNvSpPr>
            <a:spLocks noChangeArrowheads="1"/>
          </p:cNvSpPr>
          <p:nvPr/>
        </p:nvSpPr>
        <p:spPr bwMode="auto">
          <a:xfrm>
            <a:off x="-9525" y="6378575"/>
            <a:ext cx="114300" cy="52705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53" name="Imagen 5" descr="LOGO-UPV-hv-01.png"/>
          <p:cNvPicPr>
            <a:picLocks noChangeAspect="1"/>
          </p:cNvPicPr>
          <p:nvPr/>
        </p:nvPicPr>
        <p:blipFill>
          <a:blip r:embed="rId6">
            <a:lum bright="76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6364288"/>
            <a:ext cx="14779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2066"/>
          <p:cNvSpPr txBox="1">
            <a:spLocks noChangeArrowheads="1"/>
          </p:cNvSpPr>
          <p:nvPr/>
        </p:nvSpPr>
        <p:spPr bwMode="auto">
          <a:xfrm>
            <a:off x="2079625" y="6367463"/>
            <a:ext cx="2982913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Universitat</a:t>
            </a:r>
            <a:r>
              <a:rPr lang="es-ES_tradnl" altLang="es-ES_tradnl" sz="900" b="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Politècnica</a:t>
            </a:r>
            <a:r>
              <a:rPr lang="es-ES_tradnl" altLang="es-ES_tradnl" sz="900" b="0" dirty="0" smtClean="0">
                <a:solidFill>
                  <a:schemeClr val="bg1"/>
                </a:solidFill>
                <a:latin typeface="Helvetica" pitchFamily="34" charset="0"/>
              </a:rPr>
              <a:t> de </a:t>
            </a: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València</a:t>
            </a:r>
            <a:endParaRPr lang="es-ES_tradnl" altLang="es-ES_tradnl" sz="900" b="0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055" name="2 Rectángulo">
            <a:hlinkClick r:id="rId7"/>
          </p:cNvPr>
          <p:cNvSpPr>
            <a:spLocks noChangeArrowheads="1"/>
          </p:cNvSpPr>
          <p:nvPr/>
        </p:nvSpPr>
        <p:spPr bwMode="auto">
          <a:xfrm>
            <a:off x="4003675" y="6540500"/>
            <a:ext cx="105886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sz="1000" b="0">
                <a:solidFill>
                  <a:schemeClr val="bg1"/>
                </a:solidFill>
                <a:latin typeface="Arial" charset="0"/>
              </a:rPr>
              <a:t>www.upv.es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1" y="0"/>
            <a:chExt cx="9144001" cy="6858000"/>
          </a:xfrm>
        </p:grpSpPr>
        <p:sp>
          <p:nvSpPr>
            <p:cNvPr id="8" name="7 Rectángulo"/>
            <p:cNvSpPr/>
            <p:nvPr userDrawn="1"/>
          </p:nvSpPr>
          <p:spPr>
            <a:xfrm>
              <a:off x="-1" y="0"/>
              <a:ext cx="9144001" cy="6858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pic>
          <p:nvPicPr>
            <p:cNvPr id="3077" name="Imagen 5" descr="LOGO-UPV-hv-01.png"/>
            <p:cNvPicPr>
              <a:picLocks noChangeAspect="1"/>
            </p:cNvPicPr>
            <p:nvPr userDrawn="1"/>
          </p:nvPicPr>
          <p:blipFill>
            <a:blip r:embed="rId3" cstate="print">
              <a:lum bright="76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645" y="4045918"/>
              <a:ext cx="2940710" cy="1038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9 Rectángulo"/>
            <p:cNvSpPr/>
            <p:nvPr userDrawn="1"/>
          </p:nvSpPr>
          <p:spPr>
            <a:xfrm>
              <a:off x="-1" y="6562725"/>
              <a:ext cx="9144001" cy="295275"/>
            </a:xfrm>
            <a:prstGeom prst="rect">
              <a:avLst/>
            </a:prstGeom>
            <a:pattFill prst="lt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3075" name="10 CuadroTexto"/>
          <p:cNvSpPr txBox="1">
            <a:spLocks noChangeArrowheads="1"/>
          </p:cNvSpPr>
          <p:nvPr/>
        </p:nvSpPr>
        <p:spPr bwMode="auto">
          <a:xfrm>
            <a:off x="2933700" y="57912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s-ES" sz="2800" b="0" smtClean="0">
                <a:solidFill>
                  <a:srgbClr val="F2F2F2"/>
                </a:solidFill>
                <a:latin typeface="Arial" charset="0"/>
                <a:cs typeface="Arial" charset="0"/>
              </a:rPr>
              <a:t>www.upv.es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372168" cy="4392613"/>
          </a:xfrm>
        </p:spPr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b="1" dirty="0" smtClean="0"/>
              <a:t>DEPARTAMENTO COMO ERT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863276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1239687" y="1799305"/>
            <a:ext cx="6439307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endParaRPr lang="en-US" sz="60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  <a:p>
            <a:pPr algn="l"/>
            <a:r>
              <a:rPr lang="en-US" sz="2800" b="1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Responsable</a:t>
            </a:r>
            <a:r>
              <a:rPr lang="en-US" sz="2800" b="1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 </a:t>
            </a:r>
            <a:r>
              <a:rPr lang="en-US" sz="2800" b="1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funcional</a:t>
            </a:r>
            <a:r>
              <a:rPr lang="en-US" sz="2800" b="1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: VOAP</a:t>
            </a:r>
          </a:p>
          <a:p>
            <a:pPr algn="l"/>
            <a:r>
              <a:rPr lang="en-US" sz="2800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Responsable</a:t>
            </a:r>
            <a:r>
              <a:rPr lang="en-US" sz="2800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 </a:t>
            </a:r>
            <a:r>
              <a:rPr lang="en-US" sz="2800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técnico</a:t>
            </a:r>
            <a:r>
              <a:rPr lang="en-US" sz="2800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: ASIC</a:t>
            </a:r>
            <a:endParaRPr lang="en-US" sz="28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  <a:p>
            <a:pPr algn="ctr"/>
            <a:endParaRPr lang="en-US" sz="40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9553" y="193655"/>
            <a:ext cx="901444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dirty="0">
                <a:latin typeface="+mj-lt"/>
                <a:ea typeface="Verb Regular" charset="0"/>
                <a:cs typeface="Verb Regular" charset="0"/>
              </a:rPr>
              <a:t>Gestión docente ERT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35626" y="4210783"/>
            <a:ext cx="776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dirty="0">
                <a:latin typeface="+mj-lt"/>
              </a:rPr>
              <a:t>Normativa:</a:t>
            </a:r>
          </a:p>
          <a:p>
            <a:pPr marL="400050" lvl="1" indent="0" algn="l">
              <a:buNone/>
            </a:pPr>
            <a:r>
              <a:rPr lang="es-ES" b="0" dirty="0">
                <a:latin typeface="+mj-lt"/>
              </a:rPr>
              <a:t>http://www.upv.es/entidades/VOAP/info/392741normalc.html</a:t>
            </a:r>
          </a:p>
        </p:txBody>
      </p:sp>
    </p:spTree>
    <p:extLst>
      <p:ext uri="{BB962C8B-B14F-4D97-AF65-F5344CB8AC3E}">
        <p14:creationId xmlns:p14="http://schemas.microsoft.com/office/powerpoint/2010/main" val="140418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kern="1200" dirty="0"/>
              <a:t>Gestión Docente - ERT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1978295"/>
          </a:xfrm>
        </p:spPr>
        <p:txBody>
          <a:bodyPr/>
          <a:lstStyle/>
          <a:p>
            <a:r>
              <a:rPr lang="es-ES" sz="3600" dirty="0">
                <a:ea typeface="+mn-ea"/>
                <a:cs typeface="+mn-cs"/>
              </a:rPr>
              <a:t>Descripción</a:t>
            </a:r>
          </a:p>
          <a:p>
            <a:pPr marL="457200" lvl="1" indent="0">
              <a:buNone/>
            </a:pPr>
            <a:r>
              <a:rPr lang="es-ES" i="1" dirty="0" smtClean="0"/>
              <a:t>Gestión del POD para las titulaciones de máster en las que el departamento o instituto es la ERT.</a:t>
            </a:r>
          </a:p>
          <a:p>
            <a:pPr marL="457200" lvl="1" indent="0">
              <a:buNone/>
            </a:pPr>
            <a:endParaRPr lang="es-ES" i="1" dirty="0" smtClean="0"/>
          </a:p>
        </p:txBody>
      </p:sp>
    </p:spTree>
    <p:extLst>
      <p:ext uri="{BB962C8B-B14F-4D97-AF65-F5344CB8AC3E}">
        <p14:creationId xmlns:p14="http://schemas.microsoft.com/office/powerpoint/2010/main" val="116517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70" name="1 Título"/>
          <p:cNvSpPr>
            <a:spLocks noGrp="1"/>
          </p:cNvSpPr>
          <p:nvPr>
            <p:ph type="title"/>
          </p:nvPr>
        </p:nvSpPr>
        <p:spPr>
          <a:xfrm>
            <a:off x="238842" y="87750"/>
            <a:ext cx="3092369" cy="2120427"/>
          </a:xfrm>
        </p:spPr>
        <p:txBody>
          <a:bodyPr/>
          <a:lstStyle/>
          <a:p>
            <a:r>
              <a:rPr lang="es-ES" sz="3600" b="1" kern="1200" dirty="0" err="1" smtClean="0"/>
              <a:t>Workflow</a:t>
            </a:r>
            <a:endParaRPr lang="es-ES" sz="3600" b="1" kern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57" y="1076325"/>
            <a:ext cx="7854013" cy="456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0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776" y="490347"/>
            <a:ext cx="8229600" cy="866013"/>
          </a:xfrm>
        </p:spPr>
        <p:txBody>
          <a:bodyPr/>
          <a:lstStyle/>
          <a:p>
            <a:r>
              <a:rPr lang="es-ES" sz="3600" b="1" kern="1200" dirty="0"/>
              <a:t>Gestión Docente - ERT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4360" y="1280795"/>
            <a:ext cx="8229600" cy="4964362"/>
          </a:xfrm>
        </p:spPr>
        <p:txBody>
          <a:bodyPr/>
          <a:lstStyle/>
          <a:p>
            <a:r>
              <a:rPr lang="es-ES" dirty="0" smtClean="0"/>
              <a:t>Calendario</a:t>
            </a:r>
          </a:p>
          <a:p>
            <a:pPr lvl="1"/>
            <a:r>
              <a:rPr lang="es-ES" sz="2400" dirty="0" smtClean="0"/>
              <a:t>El Vicerrector de Ordenación Académica establece el calendario del Plan de Ordenación Académica y se aprueba en Consejo de Gobierno.</a:t>
            </a:r>
          </a:p>
          <a:p>
            <a:pPr lvl="1"/>
            <a:r>
              <a:rPr lang="es-ES" sz="2400" dirty="0" smtClean="0"/>
              <a:t>Fase 1 y Fase 2</a:t>
            </a:r>
            <a:endParaRPr lang="es-ES" sz="2400" dirty="0"/>
          </a:p>
          <a:p>
            <a:r>
              <a:rPr lang="es-ES" dirty="0" smtClean="0"/>
              <a:t>Hitos principales</a:t>
            </a:r>
            <a:endParaRPr lang="es-ES" dirty="0"/>
          </a:p>
          <a:p>
            <a:pPr lvl="1"/>
            <a:r>
              <a:rPr lang="es-ES" sz="2400" dirty="0" smtClean="0"/>
              <a:t>Oferta de asignaturas</a:t>
            </a:r>
          </a:p>
          <a:p>
            <a:pPr lvl="1"/>
            <a:r>
              <a:rPr lang="es-ES" sz="2400" dirty="0" smtClean="0"/>
              <a:t>Distribución de las bolsas de créditos, asignando la docencia a los departamentos</a:t>
            </a:r>
          </a:p>
          <a:p>
            <a:pPr lvl="1"/>
            <a:r>
              <a:rPr lang="es-ES" sz="2400" dirty="0" smtClean="0"/>
              <a:t>Definir el idioma de los grupos</a:t>
            </a:r>
            <a:r>
              <a:rPr lang="es-ES" sz="2400" dirty="0"/>
              <a:t> </a:t>
            </a:r>
            <a:r>
              <a:rPr lang="es-ES" sz="2400" dirty="0" smtClean="0"/>
              <a:t>de POD</a:t>
            </a:r>
          </a:p>
          <a:p>
            <a:pPr lvl="1"/>
            <a:r>
              <a:rPr lang="es-ES" sz="2400" dirty="0" smtClean="0"/>
              <a:t>Definición de los Horarios.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9833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3880" y="1356995"/>
            <a:ext cx="8346656" cy="4800614"/>
          </a:xfrm>
        </p:spPr>
        <p:txBody>
          <a:bodyPr/>
          <a:lstStyle/>
          <a:p>
            <a:r>
              <a:rPr lang="es-ES" dirty="0" smtClean="0"/>
              <a:t>Nombre aplicación: </a:t>
            </a:r>
            <a:r>
              <a:rPr lang="es-ES" sz="2800" dirty="0" smtClean="0"/>
              <a:t>ALGAR</a:t>
            </a:r>
          </a:p>
          <a:p>
            <a:r>
              <a:rPr lang="es-ES" sz="2800" dirty="0"/>
              <a:t>Manuales de ayuda: </a:t>
            </a:r>
          </a:p>
          <a:p>
            <a:pPr lvl="1"/>
            <a:r>
              <a:rPr lang="es-ES" sz="2400" dirty="0"/>
              <a:t>https://wiki.upv.es/confluence/display/MANUALES/Manual+Algar</a:t>
            </a:r>
          </a:p>
          <a:p>
            <a:pPr lvl="1"/>
            <a:r>
              <a:rPr lang="es-ES" sz="2400" dirty="0"/>
              <a:t>Clic en el icono de ayuda del formulario de RIOS (   ) </a:t>
            </a:r>
            <a:endParaRPr lang="es-ES" sz="2000" dirty="0">
              <a:solidFill>
                <a:srgbClr val="FF0000"/>
              </a:solidFill>
            </a:endParaRPr>
          </a:p>
          <a:p>
            <a:r>
              <a:rPr lang="es-ES" dirty="0" smtClean="0"/>
              <a:t>Acceso: </a:t>
            </a:r>
            <a:r>
              <a:rPr lang="es-ES" sz="2800" dirty="0" smtClean="0"/>
              <a:t>https:/intranet.upv.es</a:t>
            </a:r>
          </a:p>
          <a:p>
            <a:pPr marL="0" indent="0">
              <a:buNone/>
            </a:pPr>
            <a:r>
              <a:rPr lang="es-ES" sz="2800" dirty="0" smtClean="0"/>
              <a:t>   </a:t>
            </a:r>
            <a:r>
              <a:rPr lang="es-ES" sz="2800" dirty="0" smtClean="0">
                <a:sym typeface="Wingdings" panose="05000000000000000000" pitchFamily="2" charset="2"/>
              </a:rPr>
              <a:t> Lo que Gestiono  Ríos  Algar Gestión ERT</a:t>
            </a:r>
            <a:r>
              <a:rPr lang="es-ES" sz="2800" dirty="0" smtClean="0"/>
              <a:t>   </a:t>
            </a:r>
          </a:p>
          <a:p>
            <a:r>
              <a:rPr lang="es-ES" sz="2800" dirty="0" smtClean="0"/>
              <a:t>Usuarios y permisos: </a:t>
            </a:r>
            <a:r>
              <a:rPr lang="es-ES" sz="2400" dirty="0" smtClean="0"/>
              <a:t>los DAT se cargan de manera automática y desde la opción de Gestión Responsable de Máster el DAT autoriza al resto de usuarios</a:t>
            </a:r>
            <a:endParaRPr lang="es-ES" sz="2400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1584" y="356235"/>
            <a:ext cx="8229600" cy="878205"/>
          </a:xfrm>
        </p:spPr>
        <p:txBody>
          <a:bodyPr/>
          <a:lstStyle/>
          <a:p>
            <a:r>
              <a:rPr lang="es-ES" sz="3600" b="1" kern="1200" dirty="0"/>
              <a:t>Gestión Docente - ERT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127" y="3380340"/>
            <a:ext cx="3238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48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160" y="380619"/>
            <a:ext cx="8229600" cy="930021"/>
          </a:xfrm>
        </p:spPr>
        <p:txBody>
          <a:bodyPr/>
          <a:lstStyle/>
          <a:p>
            <a:r>
              <a:rPr lang="es-ES" sz="3600" b="1" kern="1200" dirty="0"/>
              <a:t>Solicitudes e Incidencias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3173"/>
            <a:ext cx="8229600" cy="4392613"/>
          </a:xfrm>
        </p:spPr>
        <p:txBody>
          <a:bodyPr/>
          <a:lstStyle/>
          <a:p>
            <a:r>
              <a:rPr lang="es-ES" dirty="0" smtClean="0">
                <a:sym typeface="Wingdings" pitchFamily="2" charset="2"/>
              </a:rPr>
              <a:t>Las </a:t>
            </a:r>
            <a:r>
              <a:rPr lang="es-ES" dirty="0">
                <a:sym typeface="Wingdings" pitchFamily="2" charset="2"/>
              </a:rPr>
              <a:t>incidencias que se puedan producir en Algar hay que remitirlas al CAU (Centro de Atención al Usuario):</a:t>
            </a:r>
          </a:p>
          <a:p>
            <a:pPr lvl="1"/>
            <a:r>
              <a:rPr lang="es-ES" dirty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A través del programa de gestión de incidencias denominado Gregal y disponible en la intranet.</a:t>
            </a:r>
          </a:p>
          <a:p>
            <a:pPr lvl="1"/>
            <a:r>
              <a:rPr lang="es-ES" dirty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Llamando a la extensión 77750</a:t>
            </a:r>
            <a:r>
              <a:rPr lang="es-ES" dirty="0" smtClean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.</a:t>
            </a:r>
            <a:endParaRPr lang="es-ES" dirty="0">
              <a:solidFill>
                <a:srgbClr val="4D4D4D"/>
              </a:solidFill>
              <a:latin typeface="Calibri" pitchFamily="34" charset="0"/>
              <a:ea typeface="Calibri" pitchFamily="34" charset="0"/>
              <a:cs typeface="Calibri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56946161"/>
      </p:ext>
    </p:extLst>
  </p:cSld>
  <p:clrMapOvr>
    <a:masterClrMapping/>
  </p:clrMapOvr>
</p:sld>
</file>

<file path=ppt/theme/theme1.xml><?xml version="1.0" encoding="utf-8"?>
<a:theme xmlns:a="http://schemas.openxmlformats.org/drawingml/2006/main" name="M1-presentaciones_corp_UP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 presentación">
  <a:themeElements>
    <a:clrScheme name="Personalizado 4">
      <a:dk1>
        <a:srgbClr val="000000"/>
      </a:dk1>
      <a:lt1>
        <a:srgbClr val="FFFFFF"/>
      </a:lt1>
      <a:dk2>
        <a:srgbClr val="3F3F3F"/>
      </a:dk2>
      <a:lt2>
        <a:srgbClr val="808080"/>
      </a:lt2>
      <a:accent1>
        <a:srgbClr val="303030"/>
      </a:accent1>
      <a:accent2>
        <a:srgbClr val="1E4649"/>
      </a:accent2>
      <a:accent3>
        <a:srgbClr val="FFFFFF"/>
      </a:accent3>
      <a:accent4>
        <a:srgbClr val="163436"/>
      </a:accent4>
      <a:accent5>
        <a:srgbClr val="729900"/>
      </a:accent5>
      <a:accent6>
        <a:srgbClr val="163436"/>
      </a:accent6>
      <a:hlink>
        <a:srgbClr val="FFFFFF"/>
      </a:hlink>
      <a:folHlink>
        <a:srgbClr val="F2F2F2"/>
      </a:folHlink>
    </a:clrScheme>
    <a:fontScheme name="fuentes UP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apositiva de cierre">
  <a:themeElements>
    <a:clrScheme name="Personalizado 2">
      <a:dk1>
        <a:srgbClr val="000000"/>
      </a:dk1>
      <a:lt1>
        <a:srgbClr val="FFFFFF"/>
      </a:lt1>
      <a:dk2>
        <a:srgbClr val="3F3F3F"/>
      </a:dk2>
      <a:lt2>
        <a:srgbClr val="808080"/>
      </a:lt2>
      <a:accent1>
        <a:srgbClr val="303030"/>
      </a:accent1>
      <a:accent2>
        <a:srgbClr val="1E4649"/>
      </a:accent2>
      <a:accent3>
        <a:srgbClr val="FFFFFF"/>
      </a:accent3>
      <a:accent4>
        <a:srgbClr val="163436"/>
      </a:accent4>
      <a:accent5>
        <a:srgbClr val="729900"/>
      </a:accent5>
      <a:accent6>
        <a:srgbClr val="163436"/>
      </a:accent6>
      <a:hlink>
        <a:srgbClr val="0C0C0C"/>
      </a:hlink>
      <a:folHlink>
        <a:srgbClr val="2F2F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M1-presentaciones_corp_UPV</Template>
  <TotalTime>7608</TotalTime>
  <Words>222</Words>
  <Application>Microsoft Office PowerPoint</Application>
  <PresentationFormat>Presentación en pantalla (4:3)</PresentationFormat>
  <Paragraphs>35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7" baseType="lpstr">
      <vt:lpstr>Arial</vt:lpstr>
      <vt:lpstr>Calibri</vt:lpstr>
      <vt:lpstr>Helvetica</vt:lpstr>
      <vt:lpstr>Times</vt:lpstr>
      <vt:lpstr>Times New Roman</vt:lpstr>
      <vt:lpstr>Verb Regular</vt:lpstr>
      <vt:lpstr>Wingdings</vt:lpstr>
      <vt:lpstr>M1-presentaciones_corp_UPV</vt:lpstr>
      <vt:lpstr>Plantilla presentación</vt:lpstr>
      <vt:lpstr>Diapositiva de cierre</vt:lpstr>
      <vt:lpstr>Presentación de PowerPoint</vt:lpstr>
      <vt:lpstr>Presentación de PowerPoint</vt:lpstr>
      <vt:lpstr>Gestión Docente - ERT</vt:lpstr>
      <vt:lpstr>Workflow</vt:lpstr>
      <vt:lpstr>Gestión Docente - ERT</vt:lpstr>
      <vt:lpstr>Gestión Docente - ERT</vt:lpstr>
      <vt:lpstr>Solicitudes e Incidencias</vt:lpstr>
    </vt:vector>
  </TitlesOfParts>
  <Company>Universidad Politécnica de Valencia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busquets</dc:creator>
  <cp:lastModifiedBy>Francisco Agustín Fernández Reino</cp:lastModifiedBy>
  <cp:revision>142</cp:revision>
  <cp:lastPrinted>2013-12-10T07:59:30Z</cp:lastPrinted>
  <dcterms:created xsi:type="dcterms:W3CDTF">2012-09-28T11:53:23Z</dcterms:created>
  <dcterms:modified xsi:type="dcterms:W3CDTF">2017-02-13T11:27:04Z</dcterms:modified>
</cp:coreProperties>
</file>